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5" r:id="rId8"/>
    <p:sldId id="266" r:id="rId9"/>
    <p:sldId id="267" r:id="rId10"/>
    <p:sldId id="268" r:id="rId11"/>
    <p:sldId id="269" r:id="rId12"/>
    <p:sldId id="270" r:id="rId13"/>
    <p:sldId id="271" r:id="rId14"/>
    <p:sldId id="272" r:id="rId15"/>
    <p:sldId id="273" r:id="rId16"/>
    <p:sldId id="274" r:id="rId17"/>
    <p:sldId id="275" r:id="rId18"/>
    <p:sldId id="277" r:id="rId19"/>
    <p:sldId id="278" r:id="rId20"/>
    <p:sldId id="279" r:id="rId21"/>
    <p:sldId id="280" r:id="rId22"/>
    <p:sldId id="281" r:id="rId23"/>
    <p:sldId id="282" r:id="rId24"/>
    <p:sldId id="283" r:id="rId25"/>
    <p:sldId id="284" r:id="rId26"/>
    <p:sldId id="286" r:id="rId27"/>
    <p:sldId id="287" r:id="rId28"/>
    <p:sldId id="288" r:id="rId29"/>
    <p:sldId id="290" r:id="rId30"/>
    <p:sldId id="291" r:id="rId31"/>
    <p:sldId id="292" r:id="rId32"/>
    <p:sldId id="293" r:id="rId33"/>
    <p:sldId id="294" r:id="rId34"/>
    <p:sldId id="295" r:id="rId35"/>
  </p:sldIdLst>
  <p:sldSz cx="18288000" cy="10287000"/>
  <p:notesSz cx="6858000" cy="9144000"/>
  <p:embeddedFontLst>
    <p:embeddedFont>
      <p:font typeface="Canva Sans Bold" panose="020B0604020202020204" charset="0"/>
      <p:regular r:id="rId36"/>
    </p:embeddedFont>
    <p:embeddedFont>
      <p:font typeface="Montserrat" panose="00000500000000000000" pitchFamily="2" charset="0"/>
      <p:regular r:id="rId37"/>
      <p:bold r:id="rId38"/>
      <p:italic r:id="rId39"/>
      <p:boldItalic r:id="rId40"/>
    </p:embeddedFont>
    <p:embeddedFont>
      <p:font typeface="Montserrat Bold" panose="00000800000000000000" charset="0"/>
      <p:regular r:id="rId41"/>
    </p:embeddedFont>
    <p:embeddedFont>
      <p:font typeface="Montserrat Italics" panose="020B0604020202020204" charset="0"/>
      <p:regular r:id="rId42"/>
    </p:embeddedFont>
    <p:embeddedFont>
      <p:font typeface="Montserrat Ultra-Bold" panose="020B0604020202020204" charset="0"/>
      <p:regular r:id="rId43"/>
    </p:embeddedFont>
    <p:embeddedFont>
      <p:font typeface="Poppins" panose="00000500000000000000" pitchFamily="2" charset="0"/>
      <p:regular r:id="rId44"/>
      <p:bold r:id="rId45"/>
      <p:italic r:id="rId46"/>
      <p:boldItalic r:id="rId47"/>
    </p:embeddedFont>
    <p:embeddedFont>
      <p:font typeface="Poppins Bold" panose="00000800000000000000" charset="0"/>
      <p:regular r:id="rId48"/>
    </p:embeddedFont>
    <p:embeddedFont>
      <p:font typeface="Poppins Italics" panose="020B0604020202020204" charset="0"/>
      <p:regular r:id="rId49"/>
    </p:embeddedFont>
    <p:embeddedFont>
      <p:font typeface="Roboto Bold" panose="02000000000000000000" pitchFamily="2" charset="0"/>
      <p:regular r:id="rId50"/>
      <p:bold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69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24.png"/><Relationship Id="rId7" Type="http://schemas.openxmlformats.org/officeDocument/2006/relationships/image" Target="../media/image43.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42.svg"/><Relationship Id="rId4" Type="http://schemas.openxmlformats.org/officeDocument/2006/relationships/image" Target="../media/image25.svg"/><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24.png"/><Relationship Id="rId7" Type="http://schemas.openxmlformats.org/officeDocument/2006/relationships/image" Target="../media/image43.png"/><Relationship Id="rId12" Type="http://schemas.openxmlformats.org/officeDocument/2006/relationships/image" Target="../media/image4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41.png"/><Relationship Id="rId5" Type="http://schemas.openxmlformats.org/officeDocument/2006/relationships/image" Target="../media/image26.png"/><Relationship Id="rId10" Type="http://schemas.openxmlformats.org/officeDocument/2006/relationships/image" Target="../media/image53.png"/><Relationship Id="rId4" Type="http://schemas.openxmlformats.org/officeDocument/2006/relationships/image" Target="../media/image25.svg"/><Relationship Id="rId9"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24.png"/><Relationship Id="rId7" Type="http://schemas.openxmlformats.org/officeDocument/2006/relationships/image" Target="../media/image43.png"/><Relationship Id="rId12" Type="http://schemas.openxmlformats.org/officeDocument/2006/relationships/image" Target="../media/image4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41.png"/><Relationship Id="rId5" Type="http://schemas.openxmlformats.org/officeDocument/2006/relationships/image" Target="../media/image26.png"/><Relationship Id="rId10" Type="http://schemas.openxmlformats.org/officeDocument/2006/relationships/image" Target="../media/image54.png"/><Relationship Id="rId4" Type="http://schemas.openxmlformats.org/officeDocument/2006/relationships/image" Target="../media/image25.svg"/><Relationship Id="rId9"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24.png"/><Relationship Id="rId7" Type="http://schemas.openxmlformats.org/officeDocument/2006/relationships/image" Target="../media/image43.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42.svg"/><Relationship Id="rId4" Type="http://schemas.openxmlformats.org/officeDocument/2006/relationships/image" Target="../media/image25.sv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24.png"/><Relationship Id="rId7" Type="http://schemas.openxmlformats.org/officeDocument/2006/relationships/image" Target="../media/image43.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42.svg"/><Relationship Id="rId4" Type="http://schemas.openxmlformats.org/officeDocument/2006/relationships/image" Target="../media/image25.sv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24.png"/><Relationship Id="rId7" Type="http://schemas.openxmlformats.org/officeDocument/2006/relationships/image" Target="../media/image43.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42.svg"/><Relationship Id="rId4" Type="http://schemas.openxmlformats.org/officeDocument/2006/relationships/image" Target="../media/image25.sv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24.png"/><Relationship Id="rId7" Type="http://schemas.openxmlformats.org/officeDocument/2006/relationships/image" Target="../media/image43.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42.svg"/><Relationship Id="rId5" Type="http://schemas.openxmlformats.org/officeDocument/2006/relationships/image" Target="../media/image26.png"/><Relationship Id="rId10" Type="http://schemas.openxmlformats.org/officeDocument/2006/relationships/image" Target="../media/image41.png"/><Relationship Id="rId4" Type="http://schemas.openxmlformats.org/officeDocument/2006/relationships/image" Target="../media/image25.svg"/><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20.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56.png"/><Relationship Id="rId3" Type="http://schemas.openxmlformats.org/officeDocument/2006/relationships/image" Target="../media/image24.png"/><Relationship Id="rId7" Type="http://schemas.openxmlformats.org/officeDocument/2006/relationships/image" Target="../media/image43.png"/><Relationship Id="rId12" Type="http://schemas.openxmlformats.org/officeDocument/2006/relationships/image" Target="../media/image29.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28.png"/><Relationship Id="rId5" Type="http://schemas.openxmlformats.org/officeDocument/2006/relationships/image" Target="../media/image26.png"/><Relationship Id="rId10" Type="http://schemas.openxmlformats.org/officeDocument/2006/relationships/image" Target="../media/image42.svg"/><Relationship Id="rId4" Type="http://schemas.openxmlformats.org/officeDocument/2006/relationships/image" Target="../media/image25.sv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24.png"/><Relationship Id="rId7" Type="http://schemas.openxmlformats.org/officeDocument/2006/relationships/image" Target="../media/image43.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57.png"/><Relationship Id="rId5" Type="http://schemas.openxmlformats.org/officeDocument/2006/relationships/image" Target="../media/image26.png"/><Relationship Id="rId10" Type="http://schemas.openxmlformats.org/officeDocument/2006/relationships/image" Target="../media/image42.svg"/><Relationship Id="rId4" Type="http://schemas.openxmlformats.org/officeDocument/2006/relationships/image" Target="../media/image25.svg"/><Relationship Id="rId9" Type="http://schemas.openxmlformats.org/officeDocument/2006/relationships/image" Target="../media/image41.png"/></Relationships>
</file>

<file path=ppt/slides/_rels/slide2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24.png"/><Relationship Id="rId7" Type="http://schemas.openxmlformats.org/officeDocument/2006/relationships/image" Target="../media/image43.png"/><Relationship Id="rId12" Type="http://schemas.openxmlformats.org/officeDocument/2006/relationships/image" Target="../media/image59.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58.png"/><Relationship Id="rId5" Type="http://schemas.openxmlformats.org/officeDocument/2006/relationships/image" Target="../media/image26.png"/><Relationship Id="rId10" Type="http://schemas.openxmlformats.org/officeDocument/2006/relationships/image" Target="../media/image42.svg"/><Relationship Id="rId4" Type="http://schemas.openxmlformats.org/officeDocument/2006/relationships/image" Target="../media/image25.svg"/><Relationship Id="rId9"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24.png"/><Relationship Id="rId7" Type="http://schemas.openxmlformats.org/officeDocument/2006/relationships/image" Target="../media/image6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 Id="rId9" Type="http://schemas.openxmlformats.org/officeDocument/2006/relationships/image" Target="../media/image62.png"/></Relationships>
</file>

<file path=ppt/slides/_rels/slide24.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24.png"/><Relationship Id="rId7" Type="http://schemas.openxmlformats.org/officeDocument/2006/relationships/image" Target="../media/image63.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2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26.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40.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9.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1.svg"/><Relationship Id="rId5" Type="http://schemas.openxmlformats.org/officeDocument/2006/relationships/image" Target="../media/image26.png"/><Relationship Id="rId15" Type="http://schemas.openxmlformats.org/officeDocument/2006/relationships/image" Target="../media/image38.gif"/><Relationship Id="rId10" Type="http://schemas.openxmlformats.org/officeDocument/2006/relationships/image" Target="../media/image30.png"/><Relationship Id="rId4" Type="http://schemas.openxmlformats.org/officeDocument/2006/relationships/image" Target="../media/image25.svg"/><Relationship Id="rId9" Type="http://schemas.openxmlformats.org/officeDocument/2006/relationships/image" Target="../media/image65.png"/><Relationship Id="rId14"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4.png"/><Relationship Id="rId7" Type="http://schemas.openxmlformats.org/officeDocument/2006/relationships/image" Target="../media/image6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 Id="rId9" Type="http://schemas.openxmlformats.org/officeDocument/2006/relationships/image" Target="../media/image42.svg"/></Relationships>
</file>

<file path=ppt/slides/_rels/slide2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8.gif"/><Relationship Id="rId2" Type="http://schemas.openxmlformats.org/officeDocument/2006/relationships/image" Target="../media/image21.png"/><Relationship Id="rId16"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svg"/><Relationship Id="rId19" Type="http://schemas.openxmlformats.org/officeDocument/2006/relationships/image" Target="../media/image40.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png"/></Relationships>
</file>

<file path=ppt/slides/_rels/slide30.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67.png"/><Relationship Id="rId3" Type="http://schemas.openxmlformats.org/officeDocument/2006/relationships/image" Target="../media/image24.png"/><Relationship Id="rId7" Type="http://schemas.openxmlformats.org/officeDocument/2006/relationships/image" Target="../media/image43.png"/><Relationship Id="rId12" Type="http://schemas.openxmlformats.org/officeDocument/2006/relationships/image" Target="../media/image29.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28.png"/><Relationship Id="rId5" Type="http://schemas.openxmlformats.org/officeDocument/2006/relationships/image" Target="../media/image26.png"/><Relationship Id="rId10" Type="http://schemas.openxmlformats.org/officeDocument/2006/relationships/image" Target="../media/image42.svg"/><Relationship Id="rId4" Type="http://schemas.openxmlformats.org/officeDocument/2006/relationships/image" Target="../media/image25.svg"/><Relationship Id="rId9" Type="http://schemas.openxmlformats.org/officeDocument/2006/relationships/image" Target="../media/image41.png"/></Relationships>
</file>

<file path=ppt/slides/_rels/slide3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24.png"/><Relationship Id="rId7" Type="http://schemas.openxmlformats.org/officeDocument/2006/relationships/image" Target="../media/image41.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 Id="rId9"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24.png"/><Relationship Id="rId7" Type="http://schemas.openxmlformats.org/officeDocument/2006/relationships/image" Target="../media/image41.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33.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24.png"/><Relationship Id="rId7" Type="http://schemas.openxmlformats.org/officeDocument/2006/relationships/image" Target="../media/image43.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69.png"/><Relationship Id="rId5" Type="http://schemas.openxmlformats.org/officeDocument/2006/relationships/image" Target="../media/image26.png"/><Relationship Id="rId10" Type="http://schemas.openxmlformats.org/officeDocument/2006/relationships/image" Target="../media/image42.svg"/><Relationship Id="rId4" Type="http://schemas.openxmlformats.org/officeDocument/2006/relationships/image" Target="../media/image25.svg"/><Relationship Id="rId9"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24.png"/><Relationship Id="rId7" Type="http://schemas.openxmlformats.org/officeDocument/2006/relationships/image" Target="../media/image41.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24.png"/><Relationship Id="rId7" Type="http://schemas.openxmlformats.org/officeDocument/2006/relationships/image" Target="../media/image43.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24.png"/><Relationship Id="rId7" Type="http://schemas.openxmlformats.org/officeDocument/2006/relationships/image" Target="../media/image43.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29.svg"/><Relationship Id="rId4" Type="http://schemas.openxmlformats.org/officeDocument/2006/relationships/image" Target="../media/image25.sv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8.png"/><Relationship Id="rId1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43.png"/><Relationship Id="rId12" Type="http://schemas.openxmlformats.org/officeDocument/2006/relationships/image" Target="../media/image47.png"/><Relationship Id="rId17" Type="http://schemas.openxmlformats.org/officeDocument/2006/relationships/image" Target="../media/image28.png"/><Relationship Id="rId2" Type="http://schemas.openxmlformats.org/officeDocument/2006/relationships/image" Target="../media/image21.png"/><Relationship Id="rId16" Type="http://schemas.openxmlformats.org/officeDocument/2006/relationships/image" Target="../media/image51.sv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46.png"/><Relationship Id="rId5" Type="http://schemas.openxmlformats.org/officeDocument/2006/relationships/image" Target="../media/image26.png"/><Relationship Id="rId15" Type="http://schemas.openxmlformats.org/officeDocument/2006/relationships/image" Target="../media/image50.png"/><Relationship Id="rId10" Type="http://schemas.openxmlformats.org/officeDocument/2006/relationships/image" Target="../media/image34.png"/><Relationship Id="rId4" Type="http://schemas.openxmlformats.org/officeDocument/2006/relationships/image" Target="../media/image25.svg"/><Relationship Id="rId9" Type="http://schemas.openxmlformats.org/officeDocument/2006/relationships/image" Target="../media/image45.png"/><Relationship Id="rId14" Type="http://schemas.openxmlformats.org/officeDocument/2006/relationships/image" Target="../media/image49.png"/></Relationships>
</file>

<file path=ppt/slides/_rels/slide9.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24.png"/><Relationship Id="rId7" Type="http://schemas.openxmlformats.org/officeDocument/2006/relationships/image" Target="../media/image43.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42.svg"/><Relationship Id="rId4" Type="http://schemas.openxmlformats.org/officeDocument/2006/relationships/image" Target="../media/image25.svg"/><Relationship Id="rId9"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sp>
        <p:nvSpPr>
          <p:cNvPr id="2" name="Freeform 2"/>
          <p:cNvSpPr/>
          <p:nvPr/>
        </p:nvSpPr>
        <p:spPr>
          <a:xfrm>
            <a:off x="-782437" y="8468571"/>
            <a:ext cx="4769605" cy="4309989"/>
          </a:xfrm>
          <a:custGeom>
            <a:avLst/>
            <a:gdLst/>
            <a:ahLst/>
            <a:cxnLst/>
            <a:rect l="l" t="t" r="r" b="b"/>
            <a:pathLst>
              <a:path w="4769605" h="4309989">
                <a:moveTo>
                  <a:pt x="0" y="0"/>
                </a:moveTo>
                <a:lnTo>
                  <a:pt x="4769605" y="0"/>
                </a:lnTo>
                <a:lnTo>
                  <a:pt x="4769605" y="4309989"/>
                </a:lnTo>
                <a:lnTo>
                  <a:pt x="0" y="43099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07015" y="7348320"/>
            <a:ext cx="1773234" cy="1568095"/>
          </a:xfrm>
          <a:custGeom>
            <a:avLst/>
            <a:gdLst/>
            <a:ahLst/>
            <a:cxnLst/>
            <a:rect l="l" t="t" r="r" b="b"/>
            <a:pathLst>
              <a:path w="1773234" h="1568095">
                <a:moveTo>
                  <a:pt x="0" y="0"/>
                </a:moveTo>
                <a:lnTo>
                  <a:pt x="1773235" y="0"/>
                </a:lnTo>
                <a:lnTo>
                  <a:pt x="1773235" y="1568096"/>
                </a:lnTo>
                <a:lnTo>
                  <a:pt x="0" y="1568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748960" y="2982368"/>
            <a:ext cx="4374802" cy="4374802"/>
          </a:xfrm>
          <a:custGeom>
            <a:avLst/>
            <a:gdLst/>
            <a:ahLst/>
            <a:cxnLst/>
            <a:rect l="l" t="t" r="r" b="b"/>
            <a:pathLst>
              <a:path w="4374802" h="4374802">
                <a:moveTo>
                  <a:pt x="0" y="0"/>
                </a:moveTo>
                <a:lnTo>
                  <a:pt x="4374803" y="0"/>
                </a:lnTo>
                <a:lnTo>
                  <a:pt x="4374803" y="4374802"/>
                </a:lnTo>
                <a:lnTo>
                  <a:pt x="0" y="4374802"/>
                </a:lnTo>
                <a:lnTo>
                  <a:pt x="0" y="0"/>
                </a:lnTo>
                <a:close/>
              </a:path>
            </a:pathLst>
          </a:custGeom>
          <a:blipFill>
            <a:blip r:embed="rId6"/>
            <a:stretch>
              <a:fillRect/>
            </a:stretch>
          </a:blipFill>
        </p:spPr>
      </p:sp>
      <p:sp>
        <p:nvSpPr>
          <p:cNvPr id="5" name="Freeform 5"/>
          <p:cNvSpPr/>
          <p:nvPr/>
        </p:nvSpPr>
        <p:spPr>
          <a:xfrm>
            <a:off x="1197561" y="2125960"/>
            <a:ext cx="1390916" cy="1378746"/>
          </a:xfrm>
          <a:custGeom>
            <a:avLst/>
            <a:gdLst/>
            <a:ahLst/>
            <a:cxnLst/>
            <a:rect l="l" t="t" r="r" b="b"/>
            <a:pathLst>
              <a:path w="1390916" h="1378746">
                <a:moveTo>
                  <a:pt x="0" y="0"/>
                </a:moveTo>
                <a:lnTo>
                  <a:pt x="1390916" y="0"/>
                </a:lnTo>
                <a:lnTo>
                  <a:pt x="1390916" y="1378746"/>
                </a:lnTo>
                <a:lnTo>
                  <a:pt x="0" y="1378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538404" y="885660"/>
            <a:ext cx="3379115" cy="3430096"/>
          </a:xfrm>
          <a:custGeom>
            <a:avLst/>
            <a:gdLst/>
            <a:ahLst/>
            <a:cxnLst/>
            <a:rect l="l" t="t" r="r" b="b"/>
            <a:pathLst>
              <a:path w="3379115" h="3430096">
                <a:moveTo>
                  <a:pt x="0" y="0"/>
                </a:moveTo>
                <a:lnTo>
                  <a:pt x="3379115" y="0"/>
                </a:lnTo>
                <a:lnTo>
                  <a:pt x="3379115" y="3430096"/>
                </a:lnTo>
                <a:lnTo>
                  <a:pt x="0" y="34300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301819" y="-1687290"/>
            <a:ext cx="8169265" cy="3260279"/>
          </a:xfrm>
          <a:custGeom>
            <a:avLst/>
            <a:gdLst/>
            <a:ahLst/>
            <a:cxnLst/>
            <a:rect l="l" t="t" r="r" b="b"/>
            <a:pathLst>
              <a:path w="8169265" h="3260279">
                <a:moveTo>
                  <a:pt x="0" y="0"/>
                </a:moveTo>
                <a:lnTo>
                  <a:pt x="8169265" y="0"/>
                </a:lnTo>
                <a:lnTo>
                  <a:pt x="8169265" y="3260280"/>
                </a:lnTo>
                <a:lnTo>
                  <a:pt x="0" y="3260280"/>
                </a:lnTo>
                <a:lnTo>
                  <a:pt x="0" y="0"/>
                </a:lnTo>
                <a:close/>
              </a:path>
            </a:pathLst>
          </a:custGeom>
          <a:blipFill>
            <a:blip r:embed="rId11"/>
            <a:stretch>
              <a:fillRect/>
            </a:stretch>
          </a:blipFill>
        </p:spPr>
      </p:sp>
      <p:sp>
        <p:nvSpPr>
          <p:cNvPr id="8" name="Freeform 8"/>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2"/>
            <a:stretch>
              <a:fillRect/>
            </a:stretch>
          </a:blipFill>
        </p:spPr>
      </p:sp>
      <p:sp>
        <p:nvSpPr>
          <p:cNvPr id="9" name="Freeform 9"/>
          <p:cNvSpPr/>
          <p:nvPr/>
        </p:nvSpPr>
        <p:spPr>
          <a:xfrm>
            <a:off x="8605136" y="1514146"/>
            <a:ext cx="2054763" cy="1468222"/>
          </a:xfrm>
          <a:custGeom>
            <a:avLst/>
            <a:gdLst/>
            <a:ahLst/>
            <a:cxnLst/>
            <a:rect l="l" t="t" r="r" b="b"/>
            <a:pathLst>
              <a:path w="2054763" h="1468222">
                <a:moveTo>
                  <a:pt x="0" y="0"/>
                </a:moveTo>
                <a:lnTo>
                  <a:pt x="2054763" y="0"/>
                </a:lnTo>
                <a:lnTo>
                  <a:pt x="2054763" y="1468222"/>
                </a:lnTo>
                <a:lnTo>
                  <a:pt x="0" y="14682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7867446" y="-2852606"/>
            <a:ext cx="11992299" cy="4778541"/>
          </a:xfrm>
          <a:custGeom>
            <a:avLst/>
            <a:gdLst/>
            <a:ahLst/>
            <a:cxnLst/>
            <a:rect l="l" t="t" r="r" b="b"/>
            <a:pathLst>
              <a:path w="11992299" h="4778541">
                <a:moveTo>
                  <a:pt x="0" y="0"/>
                </a:moveTo>
                <a:lnTo>
                  <a:pt x="11992300" y="0"/>
                </a:lnTo>
                <a:lnTo>
                  <a:pt x="11992300" y="4778541"/>
                </a:lnTo>
                <a:lnTo>
                  <a:pt x="0" y="4778541"/>
                </a:lnTo>
                <a:lnTo>
                  <a:pt x="0" y="0"/>
                </a:lnTo>
                <a:close/>
              </a:path>
            </a:pathLst>
          </a:custGeom>
          <a:blipFill>
            <a:blip r:embed="rId15"/>
            <a:stretch>
              <a:fillRect/>
            </a:stretch>
          </a:blipFill>
        </p:spPr>
      </p:sp>
      <p:sp>
        <p:nvSpPr>
          <p:cNvPr id="11" name="Freeform 11"/>
          <p:cNvSpPr/>
          <p:nvPr/>
        </p:nvSpPr>
        <p:spPr>
          <a:xfrm>
            <a:off x="7592612" y="6831773"/>
            <a:ext cx="2718663" cy="2718663"/>
          </a:xfrm>
          <a:custGeom>
            <a:avLst/>
            <a:gdLst/>
            <a:ahLst/>
            <a:cxnLst/>
            <a:rect l="l" t="t" r="r" b="b"/>
            <a:pathLst>
              <a:path w="2718663" h="2718663">
                <a:moveTo>
                  <a:pt x="0" y="0"/>
                </a:moveTo>
                <a:lnTo>
                  <a:pt x="2718663" y="0"/>
                </a:lnTo>
                <a:lnTo>
                  <a:pt x="2718663" y="2718663"/>
                </a:lnTo>
                <a:lnTo>
                  <a:pt x="0" y="2718663"/>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grpSp>
        <p:nvGrpSpPr>
          <p:cNvPr id="12" name="Group 12"/>
          <p:cNvGrpSpPr/>
          <p:nvPr/>
        </p:nvGrpSpPr>
        <p:grpSpPr>
          <a:xfrm>
            <a:off x="1028700" y="8601921"/>
            <a:ext cx="2933449" cy="593512"/>
            <a:chOff x="0" y="0"/>
            <a:chExt cx="3911265" cy="791349"/>
          </a:xfrm>
        </p:grpSpPr>
        <p:grpSp>
          <p:nvGrpSpPr>
            <p:cNvPr id="13" name="Group 13"/>
            <p:cNvGrpSpPr/>
            <p:nvPr/>
          </p:nvGrpSpPr>
          <p:grpSpPr>
            <a:xfrm>
              <a:off x="0" y="0"/>
              <a:ext cx="3911265" cy="791349"/>
              <a:chOff x="0" y="0"/>
              <a:chExt cx="2008644" cy="406400"/>
            </a:xfrm>
          </p:grpSpPr>
          <p:sp>
            <p:nvSpPr>
              <p:cNvPr id="14" name="Freeform 14"/>
              <p:cNvSpPr/>
              <p:nvPr/>
            </p:nvSpPr>
            <p:spPr>
              <a:xfrm>
                <a:off x="0" y="0"/>
                <a:ext cx="2008644" cy="406400"/>
              </a:xfrm>
              <a:custGeom>
                <a:avLst/>
                <a:gdLst/>
                <a:ahLst/>
                <a:cxnLst/>
                <a:rect l="l" t="t" r="r" b="b"/>
                <a:pathLst>
                  <a:path w="2008644" h="406400">
                    <a:moveTo>
                      <a:pt x="1805444" y="0"/>
                    </a:moveTo>
                    <a:cubicBezTo>
                      <a:pt x="1917668" y="0"/>
                      <a:pt x="2008644" y="90976"/>
                      <a:pt x="2008644" y="203200"/>
                    </a:cubicBezTo>
                    <a:cubicBezTo>
                      <a:pt x="2008644" y="315424"/>
                      <a:pt x="1917668" y="406400"/>
                      <a:pt x="18054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000000"/>
                </a:solidFill>
                <a:prstDash val="solid"/>
                <a:miter/>
              </a:ln>
            </p:spPr>
          </p:sp>
          <p:sp>
            <p:nvSpPr>
              <p:cNvPr id="15" name="TextBox 15"/>
              <p:cNvSpPr txBox="1"/>
              <p:nvPr/>
            </p:nvSpPr>
            <p:spPr>
              <a:xfrm>
                <a:off x="0" y="-38100"/>
                <a:ext cx="2008644" cy="444500"/>
              </a:xfrm>
              <a:prstGeom prst="rect">
                <a:avLst/>
              </a:prstGeom>
            </p:spPr>
            <p:txBody>
              <a:bodyPr lIns="50800" tIns="50800" rIns="50800" bIns="50800" rtlCol="0" anchor="ctr"/>
              <a:lstStyle/>
              <a:p>
                <a:pPr algn="ctr">
                  <a:lnSpc>
                    <a:spcPts val="2520"/>
                  </a:lnSpc>
                </a:pPr>
                <a:r>
                  <a:rPr lang="en-US" sz="1800">
                    <a:solidFill>
                      <a:srgbClr val="000000"/>
                    </a:solidFill>
                    <a:latin typeface="Montserrat"/>
                    <a:ea typeface="Montserrat"/>
                    <a:cs typeface="Montserrat"/>
                    <a:sym typeface="Montserrat"/>
                  </a:rPr>
                  <a:t>         Nguyễn Văn Huân</a:t>
                </a:r>
              </a:p>
            </p:txBody>
          </p:sp>
        </p:grpSp>
        <p:sp>
          <p:nvSpPr>
            <p:cNvPr id="16" name="Freeform 16"/>
            <p:cNvSpPr/>
            <p:nvPr/>
          </p:nvSpPr>
          <p:spPr>
            <a:xfrm>
              <a:off x="266831" y="148888"/>
              <a:ext cx="493574" cy="493574"/>
            </a:xfrm>
            <a:custGeom>
              <a:avLst/>
              <a:gdLst/>
              <a:ahLst/>
              <a:cxnLst/>
              <a:rect l="l" t="t" r="r" b="b"/>
              <a:pathLst>
                <a:path w="493574" h="493574">
                  <a:moveTo>
                    <a:pt x="0" y="0"/>
                  </a:moveTo>
                  <a:lnTo>
                    <a:pt x="493574" y="0"/>
                  </a:lnTo>
                  <a:lnTo>
                    <a:pt x="493574" y="493573"/>
                  </a:lnTo>
                  <a:lnTo>
                    <a:pt x="0" y="49357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sp>
        <p:nvSpPr>
          <p:cNvPr id="17" name="TextBox 17"/>
          <p:cNvSpPr txBox="1"/>
          <p:nvPr/>
        </p:nvSpPr>
        <p:spPr>
          <a:xfrm>
            <a:off x="2802291" y="2534033"/>
            <a:ext cx="5593295" cy="637298"/>
          </a:xfrm>
          <a:prstGeom prst="rect">
            <a:avLst/>
          </a:prstGeom>
        </p:spPr>
        <p:txBody>
          <a:bodyPr lIns="0" tIns="0" rIns="0" bIns="0" rtlCol="0" anchor="t">
            <a:spAutoFit/>
          </a:bodyPr>
          <a:lstStyle/>
          <a:p>
            <a:pPr algn="l">
              <a:lnSpc>
                <a:spcPts val="5298"/>
              </a:lnSpc>
            </a:pPr>
            <a:r>
              <a:rPr lang="en-US" sz="3784" b="1">
                <a:solidFill>
                  <a:srgbClr val="000000"/>
                </a:solidFill>
                <a:latin typeface="Montserrat Ultra-Bold"/>
                <a:ea typeface="Montserrat Ultra-Bold"/>
                <a:cs typeface="Montserrat Ultra-Bold"/>
                <a:sym typeface="Montserrat Ultra-Bold"/>
              </a:rPr>
              <a:t>Huan Nguyen</a:t>
            </a:r>
          </a:p>
        </p:txBody>
      </p:sp>
      <p:sp>
        <p:nvSpPr>
          <p:cNvPr id="18" name="TextBox 18"/>
          <p:cNvSpPr txBox="1"/>
          <p:nvPr/>
        </p:nvSpPr>
        <p:spPr>
          <a:xfrm>
            <a:off x="1028700" y="4338018"/>
            <a:ext cx="7576436" cy="2110733"/>
          </a:xfrm>
          <a:prstGeom prst="rect">
            <a:avLst/>
          </a:prstGeom>
        </p:spPr>
        <p:txBody>
          <a:bodyPr lIns="0" tIns="0" rIns="0" bIns="0" rtlCol="0" anchor="t">
            <a:spAutoFit/>
          </a:bodyPr>
          <a:lstStyle/>
          <a:p>
            <a:pPr algn="l">
              <a:lnSpc>
                <a:spcPts val="8189"/>
              </a:lnSpc>
            </a:pPr>
            <a:r>
              <a:rPr lang="en-US" sz="7799">
                <a:solidFill>
                  <a:srgbClr val="000000"/>
                </a:solidFill>
                <a:latin typeface="Montserrat"/>
                <a:ea typeface="Montserrat"/>
                <a:cs typeface="Montserrat"/>
                <a:sym typeface="Montserrat"/>
              </a:rPr>
              <a:t>Working with Terraform</a:t>
            </a:r>
          </a:p>
        </p:txBody>
      </p:sp>
      <p:sp>
        <p:nvSpPr>
          <p:cNvPr id="19" name="Freeform 19"/>
          <p:cNvSpPr/>
          <p:nvPr/>
        </p:nvSpPr>
        <p:spPr>
          <a:xfrm>
            <a:off x="1197561" y="7732382"/>
            <a:ext cx="367778" cy="525397"/>
          </a:xfrm>
          <a:custGeom>
            <a:avLst/>
            <a:gdLst/>
            <a:ahLst/>
            <a:cxnLst/>
            <a:rect l="l" t="t" r="r" b="b"/>
            <a:pathLst>
              <a:path w="367778" h="525397">
                <a:moveTo>
                  <a:pt x="0" y="0"/>
                </a:moveTo>
                <a:lnTo>
                  <a:pt x="367778" y="0"/>
                </a:lnTo>
                <a:lnTo>
                  <a:pt x="367778" y="525397"/>
                </a:lnTo>
                <a:lnTo>
                  <a:pt x="0" y="52539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0" name="TextBox 20"/>
          <p:cNvSpPr txBox="1"/>
          <p:nvPr/>
        </p:nvSpPr>
        <p:spPr>
          <a:xfrm>
            <a:off x="1704551" y="7926944"/>
            <a:ext cx="2697973" cy="330835"/>
          </a:xfrm>
          <a:prstGeom prst="rect">
            <a:avLst/>
          </a:prstGeom>
        </p:spPr>
        <p:txBody>
          <a:bodyPr lIns="0" tIns="0" rIns="0" bIns="0" rtlCol="0" anchor="t">
            <a:spAutoFit/>
          </a:bodyPr>
          <a:lstStyle/>
          <a:p>
            <a:pPr algn="l">
              <a:lnSpc>
                <a:spcPts val="2765"/>
              </a:lnSpc>
              <a:spcBef>
                <a:spcPct val="0"/>
              </a:spcBef>
            </a:pPr>
            <a:r>
              <a:rPr lang="en-US" sz="1975">
                <a:solidFill>
                  <a:srgbClr val="000000"/>
                </a:solidFill>
                <a:latin typeface="Montserrat"/>
                <a:ea typeface="Montserrat"/>
                <a:cs typeface="Montserrat"/>
                <a:sym typeface="Montserrat"/>
              </a:rPr>
              <a:t>Ha Noi, Viet Nam</a:t>
            </a:r>
          </a:p>
        </p:txBody>
      </p:sp>
      <p:sp>
        <p:nvSpPr>
          <p:cNvPr id="21" name="TextBox 21"/>
          <p:cNvSpPr txBox="1"/>
          <p:nvPr/>
        </p:nvSpPr>
        <p:spPr>
          <a:xfrm>
            <a:off x="1028700" y="6629845"/>
            <a:ext cx="9290936" cy="641980"/>
          </a:xfrm>
          <a:prstGeom prst="rect">
            <a:avLst/>
          </a:prstGeom>
        </p:spPr>
        <p:txBody>
          <a:bodyPr lIns="0" tIns="0" rIns="0" bIns="0" rtlCol="0" anchor="t">
            <a:spAutoFit/>
          </a:bodyPr>
          <a:lstStyle/>
          <a:p>
            <a:pPr marL="1014675" lvl="1" indent="-507338" algn="l">
              <a:lnSpc>
                <a:spcPts val="4934"/>
              </a:lnSpc>
              <a:buAutoNum type="arabicPeriod"/>
            </a:pPr>
            <a:r>
              <a:rPr lang="en-US" sz="4699" i="1">
                <a:solidFill>
                  <a:srgbClr val="000000"/>
                </a:solidFill>
                <a:latin typeface="Montserrat Italics"/>
                <a:ea typeface="Montserrat Italics"/>
                <a:cs typeface="Montserrat Italics"/>
                <a:sym typeface="Montserrat Italics"/>
              </a:rPr>
              <a:t>Thao tác cơ bản ban đầu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483844" y="2886567"/>
            <a:ext cx="13872131" cy="2918715"/>
          </a:xfrm>
          <a:prstGeom prst="rect">
            <a:avLst/>
          </a:prstGeom>
        </p:spPr>
        <p:txBody>
          <a:bodyPr lIns="0" tIns="0" rIns="0" bIns="0" rtlCol="0" anchor="t">
            <a:spAutoFit/>
          </a:bodyPr>
          <a:lstStyle/>
          <a:p>
            <a:pPr marL="537525" lvl="1" indent="-268762" algn="l">
              <a:lnSpc>
                <a:spcPts val="4680"/>
              </a:lnSpc>
              <a:buAutoNum type="arabicPeriod"/>
            </a:pPr>
            <a:r>
              <a:rPr lang="en-US" sz="2489" b="1" spc="-74">
                <a:solidFill>
                  <a:srgbClr val="000000"/>
                </a:solidFill>
                <a:latin typeface="Poppins Bold"/>
                <a:ea typeface="Poppins Bold"/>
                <a:cs typeface="Poppins Bold"/>
                <a:sym typeface="Poppins Bold"/>
              </a:rPr>
              <a:t> Comments</a:t>
            </a:r>
          </a:p>
          <a:p>
            <a:pPr algn="l">
              <a:lnSpc>
                <a:spcPts val="4680"/>
              </a:lnSpc>
            </a:pPr>
            <a:r>
              <a:rPr lang="en-US" sz="2489" b="1" spc="-74">
                <a:solidFill>
                  <a:srgbClr val="000000"/>
                </a:solidFill>
                <a:latin typeface="Poppins Bold"/>
                <a:ea typeface="Poppins Bold"/>
                <a:cs typeface="Poppins Bold"/>
                <a:sym typeface="Poppins Bold"/>
              </a:rPr>
              <a:t>           </a:t>
            </a:r>
            <a:r>
              <a:rPr lang="en-US" sz="2489" spc="-74">
                <a:solidFill>
                  <a:srgbClr val="000000"/>
                </a:solidFill>
                <a:latin typeface="Poppins"/>
                <a:ea typeface="Poppins"/>
                <a:cs typeface="Poppins"/>
                <a:sym typeface="Poppins"/>
              </a:rPr>
              <a:t>Hỗ trợ 3 loại cú pháp khác nhau:</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 </a:t>
            </a:r>
            <a:r>
              <a:rPr lang="en-US" sz="2489" b="1" spc="-74">
                <a:solidFill>
                  <a:srgbClr val="56B48C"/>
                </a:solidFill>
                <a:latin typeface="Poppins Bold"/>
                <a:ea typeface="Poppins Bold"/>
                <a:cs typeface="Poppins Bold"/>
                <a:sym typeface="Poppins Bold"/>
              </a:rPr>
              <a:t>#</a:t>
            </a:r>
            <a:r>
              <a:rPr lang="en-US" sz="2489" spc="-74">
                <a:solidFill>
                  <a:srgbClr val="2FFFC7"/>
                </a:solidFill>
                <a:latin typeface="Poppins"/>
                <a:ea typeface="Poppins"/>
                <a:cs typeface="Poppins"/>
                <a:sym typeface="Poppins"/>
              </a:rPr>
              <a:t> </a:t>
            </a:r>
            <a:r>
              <a:rPr lang="en-US" sz="2489" spc="-74">
                <a:solidFill>
                  <a:srgbClr val="000000"/>
                </a:solidFill>
                <a:latin typeface="Poppins"/>
                <a:ea typeface="Poppins"/>
                <a:cs typeface="Poppins"/>
                <a:sym typeface="Poppins"/>
              </a:rPr>
              <a:t>: comment 1 dòng</a:t>
            </a:r>
          </a:p>
          <a:p>
            <a:pPr marL="1075049" lvl="2" indent="-358350" algn="l">
              <a:lnSpc>
                <a:spcPts val="4680"/>
              </a:lnSpc>
              <a:buFont typeface="Arial"/>
              <a:buChar char="⚬"/>
            </a:pPr>
            <a:r>
              <a:rPr lang="en-US" sz="2489" b="1" spc="-74">
                <a:solidFill>
                  <a:srgbClr val="56B48C"/>
                </a:solidFill>
                <a:latin typeface="Poppins Bold"/>
                <a:ea typeface="Poppins Bold"/>
                <a:cs typeface="Poppins Bold"/>
                <a:sym typeface="Poppins Bold"/>
              </a:rPr>
              <a:t>//</a:t>
            </a:r>
            <a:r>
              <a:rPr lang="en-US" sz="2489" spc="-74">
                <a:solidFill>
                  <a:srgbClr val="000000"/>
                </a:solidFill>
                <a:latin typeface="Poppins"/>
                <a:ea typeface="Poppins"/>
                <a:cs typeface="Poppins"/>
                <a:sym typeface="Poppins"/>
              </a:rPr>
              <a:t> : thay thế cho #.</a:t>
            </a:r>
          </a:p>
          <a:p>
            <a:pPr marL="1075049" lvl="2" indent="-358350" algn="l">
              <a:lnSpc>
                <a:spcPts val="4680"/>
              </a:lnSpc>
              <a:buFont typeface="Arial"/>
              <a:buChar char="⚬"/>
            </a:pPr>
            <a:r>
              <a:rPr lang="en-US" sz="2489" b="1" spc="-74">
                <a:solidFill>
                  <a:srgbClr val="56B48C"/>
                </a:solidFill>
                <a:latin typeface="Poppins Bold"/>
                <a:ea typeface="Poppins Bold"/>
                <a:cs typeface="Poppins Bold"/>
                <a:sym typeface="Poppins Bold"/>
              </a:rPr>
              <a:t>/*</a:t>
            </a:r>
            <a:r>
              <a:rPr lang="en-US" sz="2489" spc="-74">
                <a:solidFill>
                  <a:srgbClr val="56B48C"/>
                </a:solidFill>
                <a:latin typeface="Poppins"/>
                <a:ea typeface="Poppins"/>
                <a:cs typeface="Poppins"/>
                <a:sym typeface="Poppins"/>
              </a:rPr>
              <a:t>  code  </a:t>
            </a:r>
            <a:r>
              <a:rPr lang="en-US" sz="2489" b="1" spc="-74">
                <a:solidFill>
                  <a:srgbClr val="56B48C"/>
                </a:solidFill>
                <a:latin typeface="Poppins Bold"/>
                <a:ea typeface="Poppins Bold"/>
                <a:cs typeface="Poppins Bold"/>
                <a:sym typeface="Poppins Bold"/>
              </a:rPr>
              <a:t>*/</a:t>
            </a:r>
            <a:r>
              <a:rPr lang="en-US" sz="2489" spc="-74">
                <a:solidFill>
                  <a:srgbClr val="000000"/>
                </a:solidFill>
                <a:latin typeface="Poppins"/>
                <a:ea typeface="Poppins"/>
                <a:cs typeface="Poppins"/>
                <a:sym typeface="Poppins"/>
              </a:rPr>
              <a:t> : comment có thể trải dài trên nhiều dòng.</a:t>
            </a:r>
          </a:p>
        </p:txBody>
      </p:sp>
      <p:sp>
        <p:nvSpPr>
          <p:cNvPr id="7" name="Freeform 7"/>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2483844" y="1467162"/>
            <a:ext cx="5887242" cy="384083"/>
          </a:xfrm>
          <a:prstGeom prst="rect">
            <a:avLst/>
          </a:prstGeom>
        </p:spPr>
        <p:txBody>
          <a:bodyPr lIns="0" tIns="0" rIns="0" bIns="0" rtlCol="0" anchor="t">
            <a:spAutoFit/>
          </a:bodyPr>
          <a:lstStyle/>
          <a:p>
            <a:pPr algn="l">
              <a:lnSpc>
                <a:spcPts val="2813"/>
              </a:lnSpc>
            </a:pPr>
            <a:r>
              <a:rPr lang="en-US" sz="2489" b="1" spc="-74">
                <a:solidFill>
                  <a:srgbClr val="000000"/>
                </a:solidFill>
                <a:latin typeface="Poppins Bold"/>
                <a:ea typeface="Poppins Bold"/>
                <a:cs typeface="Poppins Bold"/>
                <a:sym typeface="Poppins Bold"/>
              </a:rPr>
              <a:t>HCL cơ bản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483844" y="2886567"/>
            <a:ext cx="13872131" cy="4099815"/>
          </a:xfrm>
          <a:prstGeom prst="rect">
            <a:avLst/>
          </a:prstGeom>
        </p:spPr>
        <p:txBody>
          <a:bodyPr lIns="0" tIns="0" rIns="0" bIns="0" rtlCol="0" anchor="t">
            <a:spAutoFit/>
          </a:bodyPr>
          <a:lstStyle/>
          <a:p>
            <a:pPr algn="l">
              <a:lnSpc>
                <a:spcPts val="4680"/>
              </a:lnSpc>
            </a:pPr>
            <a:r>
              <a:rPr lang="en-US" sz="2489" spc="-74">
                <a:solidFill>
                  <a:srgbClr val="000000"/>
                </a:solidFill>
                <a:latin typeface="Poppins"/>
                <a:ea typeface="Poppins"/>
                <a:cs typeface="Poppins"/>
                <a:sym typeface="Poppins"/>
              </a:rPr>
              <a:t>2. </a:t>
            </a:r>
            <a:r>
              <a:rPr lang="en-US" sz="2489" b="1" spc="-74">
                <a:solidFill>
                  <a:srgbClr val="000000"/>
                </a:solidFill>
                <a:latin typeface="Poppins Bold"/>
                <a:ea typeface="Poppins Bold"/>
                <a:cs typeface="Poppins Bold"/>
                <a:sym typeface="Poppins Bold"/>
              </a:rPr>
              <a:t>Block : </a:t>
            </a:r>
            <a:r>
              <a:rPr lang="en-US" sz="2489" spc="-74">
                <a:solidFill>
                  <a:srgbClr val="000000"/>
                </a:solidFill>
                <a:latin typeface="Poppins"/>
                <a:ea typeface="Poppins"/>
                <a:cs typeface="Poppins"/>
                <a:sym typeface="Poppins"/>
              </a:rPr>
              <a:t>khối code chứa nội dung xác định</a:t>
            </a:r>
          </a:p>
          <a:p>
            <a:pPr algn="l">
              <a:lnSpc>
                <a:spcPts val="4680"/>
              </a:lnSpc>
            </a:pPr>
            <a:r>
              <a:rPr lang="en-US" sz="2489" spc="-74">
                <a:solidFill>
                  <a:srgbClr val="000000"/>
                </a:solidFill>
                <a:latin typeface="Poppins"/>
                <a:ea typeface="Poppins"/>
                <a:cs typeface="Poppins"/>
                <a:sym typeface="Poppins"/>
              </a:rPr>
              <a:t>block_type "block_label" {</a:t>
            </a:r>
          </a:p>
          <a:p>
            <a:pPr algn="l">
              <a:lnSpc>
                <a:spcPts val="4680"/>
              </a:lnSpc>
            </a:pPr>
            <a:r>
              <a:rPr lang="en-US" sz="2489" spc="-74">
                <a:solidFill>
                  <a:srgbClr val="000000"/>
                </a:solidFill>
                <a:latin typeface="Poppins"/>
                <a:ea typeface="Poppins"/>
                <a:cs typeface="Poppins"/>
                <a:sym typeface="Poppins"/>
              </a:rPr>
              <a:t>  parameter1 = value1</a:t>
            </a:r>
          </a:p>
          <a:p>
            <a:pPr algn="l">
              <a:lnSpc>
                <a:spcPts val="4680"/>
              </a:lnSpc>
            </a:pPr>
            <a:r>
              <a:rPr lang="en-US" sz="2489" spc="-74">
                <a:solidFill>
                  <a:srgbClr val="000000"/>
                </a:solidFill>
                <a:latin typeface="Poppins"/>
                <a:ea typeface="Poppins"/>
                <a:cs typeface="Poppins"/>
                <a:sym typeface="Poppins"/>
              </a:rPr>
              <a:t>  parameter2 = value2</a:t>
            </a:r>
          </a:p>
          <a:p>
            <a:pPr algn="l">
              <a:lnSpc>
                <a:spcPts val="4680"/>
              </a:lnSpc>
            </a:pPr>
            <a:r>
              <a:rPr lang="en-US" sz="2489" spc="-74">
                <a:solidFill>
                  <a:srgbClr val="000000"/>
                </a:solidFill>
                <a:latin typeface="Poppins"/>
                <a:ea typeface="Poppins"/>
                <a:cs typeface="Poppins"/>
                <a:sym typeface="Poppins"/>
              </a:rPr>
              <a:t>  ...</a:t>
            </a:r>
          </a:p>
          <a:p>
            <a:pPr algn="l">
              <a:lnSpc>
                <a:spcPts val="4680"/>
              </a:lnSpc>
            </a:pPr>
            <a:r>
              <a:rPr lang="en-US" sz="2489" spc="-74">
                <a:solidFill>
                  <a:srgbClr val="000000"/>
                </a:solidFill>
                <a:latin typeface="Poppins"/>
                <a:ea typeface="Poppins"/>
                <a:cs typeface="Poppins"/>
                <a:sym typeface="Poppins"/>
              </a:rPr>
              <a:t>}</a:t>
            </a:r>
          </a:p>
          <a:p>
            <a:pPr algn="l">
              <a:lnSpc>
                <a:spcPts val="4680"/>
              </a:lnSpc>
            </a:pPr>
            <a:endParaRPr lang="en-US" sz="2489" spc="-74">
              <a:solidFill>
                <a:srgbClr val="000000"/>
              </a:solidFill>
              <a:latin typeface="Poppins"/>
              <a:ea typeface="Poppins"/>
              <a:cs typeface="Poppins"/>
              <a:sym typeface="Poppins"/>
            </a:endParaRPr>
          </a:p>
        </p:txBody>
      </p:sp>
      <p:sp>
        <p:nvSpPr>
          <p:cNvPr id="7" name="Freeform 7"/>
          <p:cNvSpPr/>
          <p:nvPr/>
        </p:nvSpPr>
        <p:spPr>
          <a:xfrm>
            <a:off x="9931712" y="6986382"/>
            <a:ext cx="5730059" cy="2271918"/>
          </a:xfrm>
          <a:custGeom>
            <a:avLst/>
            <a:gdLst/>
            <a:ahLst/>
            <a:cxnLst/>
            <a:rect l="l" t="t" r="r" b="b"/>
            <a:pathLst>
              <a:path w="5730059" h="2271918">
                <a:moveTo>
                  <a:pt x="0" y="0"/>
                </a:moveTo>
                <a:lnTo>
                  <a:pt x="5730059" y="0"/>
                </a:lnTo>
                <a:lnTo>
                  <a:pt x="5730059" y="2271918"/>
                </a:lnTo>
                <a:lnTo>
                  <a:pt x="0" y="2271918"/>
                </a:lnTo>
                <a:lnTo>
                  <a:pt x="0" y="0"/>
                </a:lnTo>
                <a:close/>
              </a:path>
            </a:pathLst>
          </a:custGeom>
          <a:blipFill>
            <a:blip r:embed="rId9"/>
            <a:stretch>
              <a:fillRect/>
            </a:stretch>
          </a:blipFill>
        </p:spPr>
      </p:sp>
      <p:sp>
        <p:nvSpPr>
          <p:cNvPr id="8" name="Freeform 8"/>
          <p:cNvSpPr/>
          <p:nvPr/>
        </p:nvSpPr>
        <p:spPr>
          <a:xfrm>
            <a:off x="2985174" y="7550977"/>
            <a:ext cx="5223074" cy="1558498"/>
          </a:xfrm>
          <a:custGeom>
            <a:avLst/>
            <a:gdLst/>
            <a:ahLst/>
            <a:cxnLst/>
            <a:rect l="l" t="t" r="r" b="b"/>
            <a:pathLst>
              <a:path w="5223074" h="1558498">
                <a:moveTo>
                  <a:pt x="0" y="0"/>
                </a:moveTo>
                <a:lnTo>
                  <a:pt x="5223075" y="0"/>
                </a:lnTo>
                <a:lnTo>
                  <a:pt x="5223075" y="1558498"/>
                </a:lnTo>
                <a:lnTo>
                  <a:pt x="0" y="1558498"/>
                </a:lnTo>
                <a:lnTo>
                  <a:pt x="0" y="0"/>
                </a:lnTo>
                <a:close/>
              </a:path>
            </a:pathLst>
          </a:custGeom>
          <a:blipFill>
            <a:blip r:embed="rId10"/>
            <a:stretch>
              <a:fillRect/>
            </a:stretch>
          </a:blipFill>
        </p:spPr>
      </p:sp>
      <p:sp>
        <p:nvSpPr>
          <p:cNvPr id="9" name="Freeform 9"/>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TextBox 10"/>
          <p:cNvSpPr txBox="1"/>
          <p:nvPr/>
        </p:nvSpPr>
        <p:spPr>
          <a:xfrm>
            <a:off x="2483844" y="1467162"/>
            <a:ext cx="5887242" cy="384083"/>
          </a:xfrm>
          <a:prstGeom prst="rect">
            <a:avLst/>
          </a:prstGeom>
        </p:spPr>
        <p:txBody>
          <a:bodyPr lIns="0" tIns="0" rIns="0" bIns="0" rtlCol="0" anchor="t">
            <a:spAutoFit/>
          </a:bodyPr>
          <a:lstStyle/>
          <a:p>
            <a:pPr algn="l">
              <a:lnSpc>
                <a:spcPts val="2813"/>
              </a:lnSpc>
            </a:pPr>
            <a:r>
              <a:rPr lang="en-US" sz="2489" b="1" spc="-74">
                <a:solidFill>
                  <a:srgbClr val="000000"/>
                </a:solidFill>
                <a:latin typeface="Poppins Bold"/>
                <a:ea typeface="Poppins Bold"/>
                <a:cs typeface="Poppins Bold"/>
                <a:sym typeface="Poppins Bold"/>
              </a:rPr>
              <a:t>HCL cơ bản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212277" y="7618742"/>
            <a:ext cx="4995972" cy="1490733"/>
          </a:xfrm>
          <a:custGeom>
            <a:avLst/>
            <a:gdLst/>
            <a:ahLst/>
            <a:cxnLst/>
            <a:rect l="l" t="t" r="r" b="b"/>
            <a:pathLst>
              <a:path w="4995972" h="1490733">
                <a:moveTo>
                  <a:pt x="0" y="0"/>
                </a:moveTo>
                <a:lnTo>
                  <a:pt x="4995972" y="0"/>
                </a:lnTo>
                <a:lnTo>
                  <a:pt x="4995972" y="1490733"/>
                </a:lnTo>
                <a:lnTo>
                  <a:pt x="0" y="1490733"/>
                </a:lnTo>
                <a:lnTo>
                  <a:pt x="0" y="0"/>
                </a:lnTo>
                <a:close/>
              </a:path>
            </a:pathLst>
          </a:custGeom>
          <a:blipFill>
            <a:blip r:embed="rId9"/>
            <a:stretch>
              <a:fillRect/>
            </a:stretch>
          </a:blipFill>
        </p:spPr>
      </p:sp>
      <p:sp>
        <p:nvSpPr>
          <p:cNvPr id="7" name="Freeform 7"/>
          <p:cNvSpPr/>
          <p:nvPr/>
        </p:nvSpPr>
        <p:spPr>
          <a:xfrm>
            <a:off x="10408748" y="6745408"/>
            <a:ext cx="5247075" cy="2364067"/>
          </a:xfrm>
          <a:custGeom>
            <a:avLst/>
            <a:gdLst/>
            <a:ahLst/>
            <a:cxnLst/>
            <a:rect l="l" t="t" r="r" b="b"/>
            <a:pathLst>
              <a:path w="5247075" h="2364067">
                <a:moveTo>
                  <a:pt x="0" y="0"/>
                </a:moveTo>
                <a:lnTo>
                  <a:pt x="5247075" y="0"/>
                </a:lnTo>
                <a:lnTo>
                  <a:pt x="5247075" y="2364067"/>
                </a:lnTo>
                <a:lnTo>
                  <a:pt x="0" y="2364067"/>
                </a:lnTo>
                <a:lnTo>
                  <a:pt x="0" y="0"/>
                </a:lnTo>
                <a:close/>
              </a:path>
            </a:pathLst>
          </a:custGeom>
          <a:blipFill>
            <a:blip r:embed="rId10"/>
            <a:stretch>
              <a:fillRect/>
            </a:stretch>
          </a:blipFill>
        </p:spPr>
      </p:sp>
      <p:sp>
        <p:nvSpPr>
          <p:cNvPr id="8" name="TextBox 8"/>
          <p:cNvSpPr txBox="1"/>
          <p:nvPr/>
        </p:nvSpPr>
        <p:spPr>
          <a:xfrm>
            <a:off x="2483844" y="2886567"/>
            <a:ext cx="13872131" cy="2918715"/>
          </a:xfrm>
          <a:prstGeom prst="rect">
            <a:avLst/>
          </a:prstGeom>
        </p:spPr>
        <p:txBody>
          <a:bodyPr lIns="0" tIns="0" rIns="0" bIns="0" rtlCol="0" anchor="t">
            <a:spAutoFit/>
          </a:bodyPr>
          <a:lstStyle/>
          <a:p>
            <a:pPr algn="l">
              <a:lnSpc>
                <a:spcPts val="4680"/>
              </a:lnSpc>
            </a:pPr>
            <a:r>
              <a:rPr lang="en-US" sz="2489" spc="-74">
                <a:solidFill>
                  <a:srgbClr val="000000"/>
                </a:solidFill>
                <a:latin typeface="Poppins"/>
                <a:ea typeface="Poppins"/>
                <a:cs typeface="Poppins"/>
                <a:sym typeface="Poppins"/>
              </a:rPr>
              <a:t>3. </a:t>
            </a:r>
            <a:r>
              <a:rPr lang="en-US" sz="2489" b="1" spc="-74">
                <a:solidFill>
                  <a:srgbClr val="000000"/>
                </a:solidFill>
                <a:latin typeface="Poppins Bold"/>
                <a:ea typeface="Poppins Bold"/>
                <a:cs typeface="Poppins Bold"/>
                <a:sym typeface="Poppins Bold"/>
              </a:rPr>
              <a:t>Attributes : </a:t>
            </a:r>
            <a:r>
              <a:rPr lang="en-US" sz="2489" spc="-74">
                <a:solidFill>
                  <a:srgbClr val="000000"/>
                </a:solidFill>
                <a:latin typeface="Poppins"/>
                <a:ea typeface="Poppins"/>
                <a:cs typeface="Poppins"/>
                <a:sym typeface="Poppins"/>
              </a:rPr>
              <a:t>cặp Key-value trong blocks</a:t>
            </a:r>
          </a:p>
          <a:p>
            <a:pPr algn="l">
              <a:lnSpc>
                <a:spcPts val="4680"/>
              </a:lnSpc>
            </a:pPr>
            <a:endParaRPr lang="en-US" sz="2489" spc="-74">
              <a:solidFill>
                <a:srgbClr val="000000"/>
              </a:solidFill>
              <a:latin typeface="Poppins"/>
              <a:ea typeface="Poppins"/>
              <a:cs typeface="Poppins"/>
              <a:sym typeface="Poppins"/>
            </a:endParaRPr>
          </a:p>
          <a:p>
            <a:pPr algn="l">
              <a:lnSpc>
                <a:spcPts val="4680"/>
              </a:lnSpc>
            </a:pPr>
            <a:r>
              <a:rPr lang="en-US" sz="2489" spc="-74">
                <a:solidFill>
                  <a:srgbClr val="000000"/>
                </a:solidFill>
                <a:latin typeface="Poppins"/>
                <a:ea typeface="Poppins"/>
                <a:cs typeface="Poppins"/>
                <a:sym typeface="Poppins"/>
              </a:rPr>
              <a:t>  key1 = value1</a:t>
            </a:r>
          </a:p>
          <a:p>
            <a:pPr algn="l">
              <a:lnSpc>
                <a:spcPts val="4680"/>
              </a:lnSpc>
            </a:pPr>
            <a:r>
              <a:rPr lang="en-US" sz="2489" spc="-74">
                <a:solidFill>
                  <a:srgbClr val="000000"/>
                </a:solidFill>
                <a:latin typeface="Poppins"/>
                <a:ea typeface="Poppins"/>
                <a:cs typeface="Poppins"/>
                <a:sym typeface="Poppins"/>
              </a:rPr>
              <a:t>  key2 = value2</a:t>
            </a:r>
          </a:p>
          <a:p>
            <a:pPr algn="l">
              <a:lnSpc>
                <a:spcPts val="4680"/>
              </a:lnSpc>
            </a:pPr>
            <a:endParaRPr lang="en-US" sz="2489" spc="-74">
              <a:solidFill>
                <a:srgbClr val="000000"/>
              </a:solidFill>
              <a:latin typeface="Poppins"/>
              <a:ea typeface="Poppins"/>
              <a:cs typeface="Poppins"/>
              <a:sym typeface="Poppins"/>
            </a:endParaRPr>
          </a:p>
        </p:txBody>
      </p:sp>
      <p:sp>
        <p:nvSpPr>
          <p:cNvPr id="9" name="Freeform 9"/>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TextBox 10"/>
          <p:cNvSpPr txBox="1"/>
          <p:nvPr/>
        </p:nvSpPr>
        <p:spPr>
          <a:xfrm>
            <a:off x="2483844" y="1467162"/>
            <a:ext cx="5887242" cy="384083"/>
          </a:xfrm>
          <a:prstGeom prst="rect">
            <a:avLst/>
          </a:prstGeom>
        </p:spPr>
        <p:txBody>
          <a:bodyPr lIns="0" tIns="0" rIns="0" bIns="0" rtlCol="0" anchor="t">
            <a:spAutoFit/>
          </a:bodyPr>
          <a:lstStyle/>
          <a:p>
            <a:pPr algn="l">
              <a:lnSpc>
                <a:spcPts val="2813"/>
              </a:lnSpc>
            </a:pPr>
            <a:r>
              <a:rPr lang="en-US" sz="2489" b="1" spc="-74">
                <a:solidFill>
                  <a:srgbClr val="000000"/>
                </a:solidFill>
                <a:latin typeface="Poppins Bold"/>
                <a:ea typeface="Poppins Bold"/>
                <a:cs typeface="Poppins Bold"/>
                <a:sym typeface="Poppins Bold"/>
              </a:rPr>
              <a:t>HCL cơ bản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483844" y="2886567"/>
            <a:ext cx="13872131" cy="5871465"/>
          </a:xfrm>
          <a:prstGeom prst="rect">
            <a:avLst/>
          </a:prstGeom>
        </p:spPr>
        <p:txBody>
          <a:bodyPr lIns="0" tIns="0" rIns="0" bIns="0" rtlCol="0" anchor="t">
            <a:spAutoFit/>
          </a:bodyPr>
          <a:lstStyle/>
          <a:p>
            <a:pPr algn="l">
              <a:lnSpc>
                <a:spcPts val="4680"/>
              </a:lnSpc>
            </a:pPr>
            <a:r>
              <a:rPr lang="en-US" sz="2489" spc="-74">
                <a:solidFill>
                  <a:srgbClr val="000000"/>
                </a:solidFill>
                <a:latin typeface="Poppins"/>
                <a:ea typeface="Poppins"/>
                <a:cs typeface="Poppins"/>
                <a:sym typeface="Poppins"/>
              </a:rPr>
              <a:t>4.  </a:t>
            </a:r>
            <a:r>
              <a:rPr lang="en-US" sz="2489" b="1" spc="-74">
                <a:solidFill>
                  <a:srgbClr val="000000"/>
                </a:solidFill>
                <a:latin typeface="Poppins Bold"/>
                <a:ea typeface="Poppins Bold"/>
                <a:cs typeface="Poppins Bold"/>
                <a:sym typeface="Poppins Bold"/>
              </a:rPr>
              <a:t>Data Types : </a:t>
            </a:r>
            <a:r>
              <a:rPr lang="en-US" sz="2489" spc="-74">
                <a:solidFill>
                  <a:srgbClr val="000000"/>
                </a:solidFill>
                <a:latin typeface="Poppins"/>
                <a:ea typeface="Poppins"/>
                <a:cs typeface="Poppins"/>
                <a:sym typeface="Poppins"/>
              </a:rPr>
              <a:t>các kiểu dữ liệu</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string : là chuỗi ký tự nằm trong</a:t>
            </a:r>
            <a:r>
              <a:rPr lang="en-US" sz="2489" b="1" spc="-74">
                <a:solidFill>
                  <a:srgbClr val="000000"/>
                </a:solidFill>
                <a:latin typeface="Poppins Bold"/>
                <a:ea typeface="Poppins Bold"/>
                <a:cs typeface="Poppins Bold"/>
                <a:sym typeface="Poppins Bold"/>
              </a:rPr>
              <a:t> "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number : dữ liệu dạng số ví dụ :  15, 3.14</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bool : giá trị boolean, được xác định là true hoặc false</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list : danh sách các giá trị được xác định trong dấu [ “value1”, “value2”]</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map : một nhóm giá trị được xác định bằng key-value, ví dụ </a:t>
            </a:r>
            <a:r>
              <a:rPr lang="en-US" sz="2489" i="1" spc="-74">
                <a:solidFill>
                  <a:srgbClr val="000000"/>
                </a:solidFill>
                <a:latin typeface="Poppins Italics"/>
                <a:ea typeface="Poppins Italics"/>
                <a:cs typeface="Poppins Italics"/>
                <a:sym typeface="Poppins Italics"/>
              </a:rPr>
              <a:t>my_map</a:t>
            </a:r>
            <a:r>
              <a:rPr lang="en-US" sz="2489" spc="-74">
                <a:solidFill>
                  <a:srgbClr val="000000"/>
                </a:solidFill>
                <a:latin typeface="Poppins"/>
                <a:ea typeface="Poppins"/>
                <a:cs typeface="Poppins"/>
                <a:sym typeface="Poppins"/>
              </a:rPr>
              <a:t> = {name = "Mabel", age = “52”}</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set : tương tự như list nhưng các giá trị trong set là duy nhất</a:t>
            </a:r>
          </a:p>
          <a:p>
            <a:pPr algn="l">
              <a:lnSpc>
                <a:spcPts val="4680"/>
              </a:lnSpc>
            </a:pPr>
            <a:endParaRPr lang="en-US" sz="2489" spc="-74">
              <a:solidFill>
                <a:srgbClr val="000000"/>
              </a:solidFill>
              <a:latin typeface="Poppins"/>
              <a:ea typeface="Poppins"/>
              <a:cs typeface="Poppins"/>
              <a:sym typeface="Poppins"/>
            </a:endParaRPr>
          </a:p>
          <a:p>
            <a:pPr algn="l">
              <a:lnSpc>
                <a:spcPts val="4680"/>
              </a:lnSpc>
            </a:pPr>
            <a:endParaRPr lang="en-US" sz="2489" spc="-74">
              <a:solidFill>
                <a:srgbClr val="000000"/>
              </a:solidFill>
              <a:latin typeface="Poppins"/>
              <a:ea typeface="Poppins"/>
              <a:cs typeface="Poppins"/>
              <a:sym typeface="Poppins"/>
            </a:endParaRPr>
          </a:p>
        </p:txBody>
      </p:sp>
      <p:sp>
        <p:nvSpPr>
          <p:cNvPr id="7" name="Freeform 7"/>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2483844" y="1467162"/>
            <a:ext cx="5887242" cy="384083"/>
          </a:xfrm>
          <a:prstGeom prst="rect">
            <a:avLst/>
          </a:prstGeom>
        </p:spPr>
        <p:txBody>
          <a:bodyPr lIns="0" tIns="0" rIns="0" bIns="0" rtlCol="0" anchor="t">
            <a:spAutoFit/>
          </a:bodyPr>
          <a:lstStyle/>
          <a:p>
            <a:pPr algn="l">
              <a:lnSpc>
                <a:spcPts val="2813"/>
              </a:lnSpc>
            </a:pPr>
            <a:r>
              <a:rPr lang="en-US" sz="2489" b="1" spc="-74">
                <a:solidFill>
                  <a:srgbClr val="000000"/>
                </a:solidFill>
                <a:latin typeface="Poppins Bold"/>
                <a:ea typeface="Poppins Bold"/>
                <a:cs typeface="Poppins Bold"/>
                <a:sym typeface="Poppins Bold"/>
              </a:rPr>
              <a:t>HCL cơ bản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483844" y="2886567"/>
            <a:ext cx="13872131" cy="2918715"/>
          </a:xfrm>
          <a:prstGeom prst="rect">
            <a:avLst/>
          </a:prstGeom>
        </p:spPr>
        <p:txBody>
          <a:bodyPr lIns="0" tIns="0" rIns="0" bIns="0" rtlCol="0" anchor="t">
            <a:spAutoFit/>
          </a:bodyPr>
          <a:lstStyle/>
          <a:p>
            <a:pPr algn="l">
              <a:lnSpc>
                <a:spcPts val="4680"/>
              </a:lnSpc>
            </a:pPr>
            <a:r>
              <a:rPr lang="en-US" sz="2489" spc="-74">
                <a:solidFill>
                  <a:srgbClr val="000000"/>
                </a:solidFill>
                <a:latin typeface="Poppins"/>
                <a:ea typeface="Poppins"/>
                <a:cs typeface="Poppins"/>
                <a:sym typeface="Poppins"/>
              </a:rPr>
              <a:t>5.  </a:t>
            </a:r>
            <a:r>
              <a:rPr lang="en-US" sz="2489" b="1" spc="-74">
                <a:solidFill>
                  <a:srgbClr val="000000"/>
                </a:solidFill>
                <a:latin typeface="Poppins Bold"/>
                <a:ea typeface="Poppins Bold"/>
                <a:cs typeface="Poppins Bold"/>
                <a:sym typeface="Poppins Bold"/>
              </a:rPr>
              <a:t>Conditionals : </a:t>
            </a:r>
            <a:r>
              <a:rPr lang="en-US" sz="2489" spc="-74">
                <a:solidFill>
                  <a:srgbClr val="000000"/>
                </a:solidFill>
                <a:latin typeface="Poppins"/>
                <a:ea typeface="Poppins"/>
                <a:cs typeface="Poppins"/>
                <a:sym typeface="Poppins"/>
              </a:rPr>
              <a:t>sử dụng toán tử ba ngôi thay cho if else</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condition ? true_val : false_val</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 instance_type          = </a:t>
            </a:r>
            <a:r>
              <a:rPr lang="en-US" sz="2489" spc="-74">
                <a:solidFill>
                  <a:srgbClr val="048AFF"/>
                </a:solidFill>
                <a:latin typeface="Poppins"/>
                <a:ea typeface="Poppins"/>
                <a:cs typeface="Poppins"/>
                <a:sym typeface="Poppins"/>
              </a:rPr>
              <a:t>var</a:t>
            </a:r>
            <a:r>
              <a:rPr lang="en-US" sz="2489" spc="-74">
                <a:solidFill>
                  <a:srgbClr val="000000"/>
                </a:solidFill>
                <a:latin typeface="Poppins"/>
                <a:ea typeface="Poppins"/>
                <a:cs typeface="Poppins"/>
                <a:sym typeface="Poppins"/>
              </a:rPr>
              <a:t>.Environment == "</a:t>
            </a:r>
            <a:r>
              <a:rPr lang="en-US" sz="2489" spc="-74">
                <a:solidFill>
                  <a:srgbClr val="56B48C"/>
                </a:solidFill>
                <a:latin typeface="Poppins"/>
                <a:ea typeface="Poppins"/>
                <a:cs typeface="Poppins"/>
                <a:sym typeface="Poppins"/>
              </a:rPr>
              <a:t>development</a:t>
            </a:r>
            <a:r>
              <a:rPr lang="en-US" sz="2489" spc="-74">
                <a:solidFill>
                  <a:srgbClr val="000000"/>
                </a:solidFill>
                <a:latin typeface="Poppins"/>
                <a:ea typeface="Poppins"/>
                <a:cs typeface="Poppins"/>
                <a:sym typeface="Poppins"/>
              </a:rPr>
              <a:t>" ? "</a:t>
            </a:r>
            <a:r>
              <a:rPr lang="en-US" sz="2489" spc="-74">
                <a:solidFill>
                  <a:srgbClr val="56B48C"/>
                </a:solidFill>
                <a:latin typeface="Poppins"/>
                <a:ea typeface="Poppins"/>
                <a:cs typeface="Poppins"/>
                <a:sym typeface="Poppins"/>
              </a:rPr>
              <a:t>t2.micro</a:t>
            </a:r>
            <a:r>
              <a:rPr lang="en-US" sz="2489" spc="-74">
                <a:solidFill>
                  <a:srgbClr val="000000"/>
                </a:solidFill>
                <a:latin typeface="Poppins"/>
                <a:ea typeface="Poppins"/>
                <a:cs typeface="Poppins"/>
                <a:sym typeface="Poppins"/>
              </a:rPr>
              <a:t>" : "</a:t>
            </a:r>
            <a:r>
              <a:rPr lang="en-US" sz="2489" spc="-74">
                <a:solidFill>
                  <a:srgbClr val="56B48C"/>
                </a:solidFill>
                <a:latin typeface="Poppins"/>
                <a:ea typeface="Poppins"/>
                <a:cs typeface="Poppins"/>
                <a:sym typeface="Poppins"/>
              </a:rPr>
              <a:t>t2.small</a:t>
            </a:r>
            <a:r>
              <a:rPr lang="en-US" sz="2489" spc="-74">
                <a:solidFill>
                  <a:srgbClr val="000000"/>
                </a:solidFill>
                <a:latin typeface="Poppins"/>
                <a:ea typeface="Poppins"/>
                <a:cs typeface="Poppins"/>
                <a:sym typeface="Poppins"/>
              </a:rPr>
              <a:t>"</a:t>
            </a:r>
          </a:p>
          <a:p>
            <a:pPr algn="l">
              <a:lnSpc>
                <a:spcPts val="4680"/>
              </a:lnSpc>
            </a:pPr>
            <a:endParaRPr lang="en-US" sz="2489" spc="-74">
              <a:solidFill>
                <a:srgbClr val="000000"/>
              </a:solidFill>
              <a:latin typeface="Poppins"/>
              <a:ea typeface="Poppins"/>
              <a:cs typeface="Poppins"/>
              <a:sym typeface="Poppins"/>
            </a:endParaRPr>
          </a:p>
          <a:p>
            <a:pPr algn="l">
              <a:lnSpc>
                <a:spcPts val="4680"/>
              </a:lnSpc>
            </a:pPr>
            <a:endParaRPr lang="en-US" sz="2489" spc="-74">
              <a:solidFill>
                <a:srgbClr val="000000"/>
              </a:solidFill>
              <a:latin typeface="Poppins"/>
              <a:ea typeface="Poppins"/>
              <a:cs typeface="Poppins"/>
              <a:sym typeface="Poppins"/>
            </a:endParaRPr>
          </a:p>
        </p:txBody>
      </p:sp>
      <p:sp>
        <p:nvSpPr>
          <p:cNvPr id="7" name="Freeform 7"/>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2483844" y="1467162"/>
            <a:ext cx="5887242" cy="384083"/>
          </a:xfrm>
          <a:prstGeom prst="rect">
            <a:avLst/>
          </a:prstGeom>
        </p:spPr>
        <p:txBody>
          <a:bodyPr lIns="0" tIns="0" rIns="0" bIns="0" rtlCol="0" anchor="t">
            <a:spAutoFit/>
          </a:bodyPr>
          <a:lstStyle/>
          <a:p>
            <a:pPr algn="l">
              <a:lnSpc>
                <a:spcPts val="2813"/>
              </a:lnSpc>
            </a:pPr>
            <a:r>
              <a:rPr lang="en-US" sz="2489" b="1" spc="-74">
                <a:solidFill>
                  <a:srgbClr val="000000"/>
                </a:solidFill>
                <a:latin typeface="Poppins Bold"/>
                <a:ea typeface="Poppins Bold"/>
                <a:cs typeface="Poppins Bold"/>
                <a:sym typeface="Poppins Bold"/>
              </a:rPr>
              <a:t>HCL cơ bản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483844" y="2886567"/>
            <a:ext cx="13872131" cy="4690365"/>
          </a:xfrm>
          <a:prstGeom prst="rect">
            <a:avLst/>
          </a:prstGeom>
        </p:spPr>
        <p:txBody>
          <a:bodyPr lIns="0" tIns="0" rIns="0" bIns="0" rtlCol="0" anchor="t">
            <a:spAutoFit/>
          </a:bodyPr>
          <a:lstStyle/>
          <a:p>
            <a:pPr algn="l">
              <a:lnSpc>
                <a:spcPts val="4680"/>
              </a:lnSpc>
            </a:pPr>
            <a:r>
              <a:rPr lang="en-US" sz="2489" spc="-74">
                <a:solidFill>
                  <a:srgbClr val="000000"/>
                </a:solidFill>
                <a:latin typeface="Poppins"/>
                <a:ea typeface="Poppins"/>
                <a:cs typeface="Poppins"/>
                <a:sym typeface="Poppins"/>
              </a:rPr>
              <a:t>6.  </a:t>
            </a:r>
            <a:r>
              <a:rPr lang="en-US" sz="2489" b="1" spc="-74">
                <a:solidFill>
                  <a:srgbClr val="000000"/>
                </a:solidFill>
                <a:latin typeface="Poppins Bold"/>
                <a:ea typeface="Poppins Bold"/>
                <a:cs typeface="Poppins Bold"/>
                <a:sym typeface="Poppins Bold"/>
              </a:rPr>
              <a:t>Functions : </a:t>
            </a:r>
            <a:r>
              <a:rPr lang="en-US" sz="2489" spc="-74">
                <a:solidFill>
                  <a:srgbClr val="000000"/>
                </a:solidFill>
                <a:latin typeface="Poppins"/>
                <a:ea typeface="Poppins"/>
                <a:cs typeface="Poppins"/>
                <a:sym typeface="Poppins"/>
              </a:rPr>
              <a:t>tận dụng các hàm có sẵn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String : </a:t>
            </a:r>
            <a:r>
              <a:rPr lang="en-US" sz="2489" spc="-74">
                <a:solidFill>
                  <a:srgbClr val="2FFFC7"/>
                </a:solidFill>
                <a:latin typeface="Poppins"/>
                <a:ea typeface="Poppins"/>
                <a:cs typeface="Poppins"/>
                <a:sym typeface="Poppins"/>
              </a:rPr>
              <a:t>format, join, split</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Numeric : </a:t>
            </a:r>
            <a:r>
              <a:rPr lang="en-US" sz="2489" spc="-74">
                <a:solidFill>
                  <a:srgbClr val="2FFFC7"/>
                </a:solidFill>
                <a:latin typeface="Poppins"/>
                <a:ea typeface="Poppins"/>
                <a:cs typeface="Poppins"/>
                <a:sym typeface="Poppins"/>
              </a:rPr>
              <a:t>min, max, pow</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Date and Time : </a:t>
            </a:r>
            <a:r>
              <a:rPr lang="en-US" sz="2489" spc="-74">
                <a:solidFill>
                  <a:srgbClr val="2FFFC7"/>
                </a:solidFill>
                <a:latin typeface="Poppins"/>
                <a:ea typeface="Poppins"/>
                <a:cs typeface="Poppins"/>
                <a:sym typeface="Poppins"/>
              </a:rPr>
              <a:t>formatdate, timestamp</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Type Conversion :  </a:t>
            </a:r>
            <a:r>
              <a:rPr lang="en-US" sz="2489" spc="-74">
                <a:solidFill>
                  <a:srgbClr val="2FFFC7"/>
                </a:solidFill>
                <a:latin typeface="Poppins"/>
                <a:ea typeface="Poppins"/>
                <a:cs typeface="Poppins"/>
                <a:sym typeface="Poppins"/>
              </a:rPr>
              <a:t>tobool, tomap, tolist</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a:t>
            </a:r>
          </a:p>
          <a:p>
            <a:pPr algn="l">
              <a:lnSpc>
                <a:spcPts val="4680"/>
              </a:lnSpc>
            </a:pPr>
            <a:endParaRPr lang="en-US" sz="2489" spc="-74">
              <a:solidFill>
                <a:srgbClr val="000000"/>
              </a:solidFill>
              <a:latin typeface="Poppins"/>
              <a:ea typeface="Poppins"/>
              <a:cs typeface="Poppins"/>
              <a:sym typeface="Poppins"/>
            </a:endParaRPr>
          </a:p>
          <a:p>
            <a:pPr algn="l">
              <a:lnSpc>
                <a:spcPts val="4680"/>
              </a:lnSpc>
            </a:pPr>
            <a:endParaRPr lang="en-US" sz="2489" spc="-74">
              <a:solidFill>
                <a:srgbClr val="000000"/>
              </a:solidFill>
              <a:latin typeface="Poppins"/>
              <a:ea typeface="Poppins"/>
              <a:cs typeface="Poppins"/>
              <a:sym typeface="Poppins"/>
            </a:endParaRPr>
          </a:p>
        </p:txBody>
      </p:sp>
      <p:sp>
        <p:nvSpPr>
          <p:cNvPr id="7" name="Freeform 7"/>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2483844" y="1467162"/>
            <a:ext cx="5887242" cy="384083"/>
          </a:xfrm>
          <a:prstGeom prst="rect">
            <a:avLst/>
          </a:prstGeom>
        </p:spPr>
        <p:txBody>
          <a:bodyPr lIns="0" tIns="0" rIns="0" bIns="0" rtlCol="0" anchor="t">
            <a:spAutoFit/>
          </a:bodyPr>
          <a:lstStyle/>
          <a:p>
            <a:pPr algn="l">
              <a:lnSpc>
                <a:spcPts val="2813"/>
              </a:lnSpc>
            </a:pPr>
            <a:r>
              <a:rPr lang="en-US" sz="2489" b="1" spc="-74">
                <a:solidFill>
                  <a:srgbClr val="000000"/>
                </a:solidFill>
                <a:latin typeface="Poppins Bold"/>
                <a:ea typeface="Poppins Bold"/>
                <a:cs typeface="Poppins Bold"/>
                <a:sym typeface="Poppins Bold"/>
              </a:rPr>
              <a:t>HCL cơ bản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5235556" y="4016912"/>
            <a:ext cx="8368708" cy="5241388"/>
          </a:xfrm>
          <a:custGeom>
            <a:avLst/>
            <a:gdLst/>
            <a:ahLst/>
            <a:cxnLst/>
            <a:rect l="l" t="t" r="r" b="b"/>
            <a:pathLst>
              <a:path w="8368708" h="5241388">
                <a:moveTo>
                  <a:pt x="0" y="0"/>
                </a:moveTo>
                <a:lnTo>
                  <a:pt x="8368708" y="0"/>
                </a:lnTo>
                <a:lnTo>
                  <a:pt x="8368708" y="5241388"/>
                </a:lnTo>
                <a:lnTo>
                  <a:pt x="0" y="5241388"/>
                </a:lnTo>
                <a:lnTo>
                  <a:pt x="0" y="0"/>
                </a:lnTo>
                <a:close/>
              </a:path>
            </a:pathLst>
          </a:custGeom>
          <a:blipFill>
            <a:blip r:embed="rId9"/>
            <a:stretch>
              <a:fillRect/>
            </a:stretch>
          </a:blipFill>
        </p:spPr>
      </p:sp>
      <p:sp>
        <p:nvSpPr>
          <p:cNvPr id="7" name="Freeform 7"/>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TextBox 8"/>
          <p:cNvSpPr txBox="1"/>
          <p:nvPr/>
        </p:nvSpPr>
        <p:spPr>
          <a:xfrm>
            <a:off x="2483844" y="2886567"/>
            <a:ext cx="13872131" cy="2328165"/>
          </a:xfrm>
          <a:prstGeom prst="rect">
            <a:avLst/>
          </a:prstGeom>
        </p:spPr>
        <p:txBody>
          <a:bodyPr lIns="0" tIns="0" rIns="0" bIns="0" rtlCol="0" anchor="t">
            <a:spAutoFit/>
          </a:bodyPr>
          <a:lstStyle/>
          <a:p>
            <a:pPr algn="l">
              <a:lnSpc>
                <a:spcPts val="4680"/>
              </a:lnSpc>
            </a:pPr>
            <a:r>
              <a:rPr lang="en-US" sz="2489" spc="-74">
                <a:solidFill>
                  <a:srgbClr val="000000"/>
                </a:solidFill>
                <a:latin typeface="Poppins"/>
                <a:ea typeface="Poppins"/>
                <a:cs typeface="Poppins"/>
                <a:sym typeface="Poppins"/>
              </a:rPr>
              <a:t>7.  </a:t>
            </a:r>
            <a:r>
              <a:rPr lang="en-US" sz="2489" b="1" spc="-74">
                <a:solidFill>
                  <a:srgbClr val="000000"/>
                </a:solidFill>
                <a:latin typeface="Poppins Bold"/>
                <a:ea typeface="Poppins Bold"/>
                <a:cs typeface="Poppins Bold"/>
                <a:sym typeface="Poppins Bold"/>
              </a:rPr>
              <a:t>Resource Dependencies : </a:t>
            </a:r>
            <a:r>
              <a:rPr lang="en-US" sz="2489" spc="-74">
                <a:solidFill>
                  <a:srgbClr val="000000"/>
                </a:solidFill>
                <a:latin typeface="Poppins"/>
                <a:ea typeface="Poppins"/>
                <a:cs typeface="Poppins"/>
                <a:sym typeface="Poppins"/>
              </a:rPr>
              <a:t>Thiết lập mối quan hệ phụ thuộc giữa các resource</a:t>
            </a:r>
          </a:p>
          <a:p>
            <a:pPr algn="l">
              <a:lnSpc>
                <a:spcPts val="4680"/>
              </a:lnSpc>
            </a:pPr>
            <a:endParaRPr lang="en-US" sz="2489" spc="-74">
              <a:solidFill>
                <a:srgbClr val="000000"/>
              </a:solidFill>
              <a:latin typeface="Poppins"/>
              <a:ea typeface="Poppins"/>
              <a:cs typeface="Poppins"/>
              <a:sym typeface="Poppins"/>
            </a:endParaRPr>
          </a:p>
          <a:p>
            <a:pPr algn="l">
              <a:lnSpc>
                <a:spcPts val="4680"/>
              </a:lnSpc>
            </a:pPr>
            <a:endParaRPr lang="en-US" sz="2489" spc="-74">
              <a:solidFill>
                <a:srgbClr val="000000"/>
              </a:solidFill>
              <a:latin typeface="Poppins"/>
              <a:ea typeface="Poppins"/>
              <a:cs typeface="Poppins"/>
              <a:sym typeface="Poppins"/>
            </a:endParaRPr>
          </a:p>
          <a:p>
            <a:pPr algn="l">
              <a:lnSpc>
                <a:spcPts val="4680"/>
              </a:lnSpc>
            </a:pPr>
            <a:endParaRPr lang="en-US" sz="2489" spc="-74">
              <a:solidFill>
                <a:srgbClr val="000000"/>
              </a:solidFill>
              <a:latin typeface="Poppins"/>
              <a:ea typeface="Poppins"/>
              <a:cs typeface="Poppins"/>
              <a:sym typeface="Poppins"/>
            </a:endParaRPr>
          </a:p>
        </p:txBody>
      </p:sp>
      <p:sp>
        <p:nvSpPr>
          <p:cNvPr id="9" name="TextBox 9"/>
          <p:cNvSpPr txBox="1"/>
          <p:nvPr/>
        </p:nvSpPr>
        <p:spPr>
          <a:xfrm>
            <a:off x="2483844" y="1467162"/>
            <a:ext cx="5887242" cy="384083"/>
          </a:xfrm>
          <a:prstGeom prst="rect">
            <a:avLst/>
          </a:prstGeom>
        </p:spPr>
        <p:txBody>
          <a:bodyPr lIns="0" tIns="0" rIns="0" bIns="0" rtlCol="0" anchor="t">
            <a:spAutoFit/>
          </a:bodyPr>
          <a:lstStyle/>
          <a:p>
            <a:pPr algn="l">
              <a:lnSpc>
                <a:spcPts val="2813"/>
              </a:lnSpc>
            </a:pPr>
            <a:r>
              <a:rPr lang="en-US" sz="2489" b="1" spc="-74">
                <a:solidFill>
                  <a:srgbClr val="000000"/>
                </a:solidFill>
                <a:latin typeface="Poppins Bold"/>
                <a:ea typeface="Poppins Bold"/>
                <a:cs typeface="Poppins Bold"/>
                <a:sym typeface="Poppins Bold"/>
              </a:rPr>
              <a:t>HCL cơ bản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sp>
        <p:nvSpPr>
          <p:cNvPr id="2" name="Freeform 2"/>
          <p:cNvSpPr/>
          <p:nvPr/>
        </p:nvSpPr>
        <p:spPr>
          <a:xfrm>
            <a:off x="-782437" y="8468571"/>
            <a:ext cx="4769605" cy="4309989"/>
          </a:xfrm>
          <a:custGeom>
            <a:avLst/>
            <a:gdLst/>
            <a:ahLst/>
            <a:cxnLst/>
            <a:rect l="l" t="t" r="r" b="b"/>
            <a:pathLst>
              <a:path w="4769605" h="4309989">
                <a:moveTo>
                  <a:pt x="0" y="0"/>
                </a:moveTo>
                <a:lnTo>
                  <a:pt x="4769605" y="0"/>
                </a:lnTo>
                <a:lnTo>
                  <a:pt x="4769605" y="4309989"/>
                </a:lnTo>
                <a:lnTo>
                  <a:pt x="0" y="43099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07015" y="7348320"/>
            <a:ext cx="1773234" cy="1568095"/>
          </a:xfrm>
          <a:custGeom>
            <a:avLst/>
            <a:gdLst/>
            <a:ahLst/>
            <a:cxnLst/>
            <a:rect l="l" t="t" r="r" b="b"/>
            <a:pathLst>
              <a:path w="1773234" h="1568095">
                <a:moveTo>
                  <a:pt x="0" y="0"/>
                </a:moveTo>
                <a:lnTo>
                  <a:pt x="1773235" y="0"/>
                </a:lnTo>
                <a:lnTo>
                  <a:pt x="1773235" y="1568096"/>
                </a:lnTo>
                <a:lnTo>
                  <a:pt x="0" y="1568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748960" y="2982368"/>
            <a:ext cx="4374802" cy="4374802"/>
          </a:xfrm>
          <a:custGeom>
            <a:avLst/>
            <a:gdLst/>
            <a:ahLst/>
            <a:cxnLst/>
            <a:rect l="l" t="t" r="r" b="b"/>
            <a:pathLst>
              <a:path w="4374802" h="4374802">
                <a:moveTo>
                  <a:pt x="0" y="0"/>
                </a:moveTo>
                <a:lnTo>
                  <a:pt x="4374803" y="0"/>
                </a:lnTo>
                <a:lnTo>
                  <a:pt x="4374803" y="4374802"/>
                </a:lnTo>
                <a:lnTo>
                  <a:pt x="0" y="4374802"/>
                </a:lnTo>
                <a:lnTo>
                  <a:pt x="0" y="0"/>
                </a:lnTo>
                <a:close/>
              </a:path>
            </a:pathLst>
          </a:custGeom>
          <a:blipFill>
            <a:blip r:embed="rId6"/>
            <a:stretch>
              <a:fillRect/>
            </a:stretch>
          </a:blipFill>
        </p:spPr>
      </p:sp>
      <p:sp>
        <p:nvSpPr>
          <p:cNvPr id="5" name="Freeform 5"/>
          <p:cNvSpPr/>
          <p:nvPr/>
        </p:nvSpPr>
        <p:spPr>
          <a:xfrm>
            <a:off x="1197561" y="2125960"/>
            <a:ext cx="1390916" cy="1378746"/>
          </a:xfrm>
          <a:custGeom>
            <a:avLst/>
            <a:gdLst/>
            <a:ahLst/>
            <a:cxnLst/>
            <a:rect l="l" t="t" r="r" b="b"/>
            <a:pathLst>
              <a:path w="1390916" h="1378746">
                <a:moveTo>
                  <a:pt x="0" y="0"/>
                </a:moveTo>
                <a:lnTo>
                  <a:pt x="1390916" y="0"/>
                </a:lnTo>
                <a:lnTo>
                  <a:pt x="1390916" y="1378746"/>
                </a:lnTo>
                <a:lnTo>
                  <a:pt x="0" y="1378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538404" y="885660"/>
            <a:ext cx="3379115" cy="3430096"/>
          </a:xfrm>
          <a:custGeom>
            <a:avLst/>
            <a:gdLst/>
            <a:ahLst/>
            <a:cxnLst/>
            <a:rect l="l" t="t" r="r" b="b"/>
            <a:pathLst>
              <a:path w="3379115" h="3430096">
                <a:moveTo>
                  <a:pt x="0" y="0"/>
                </a:moveTo>
                <a:lnTo>
                  <a:pt x="3379115" y="0"/>
                </a:lnTo>
                <a:lnTo>
                  <a:pt x="3379115" y="3430096"/>
                </a:lnTo>
                <a:lnTo>
                  <a:pt x="0" y="34300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301819" y="-1687290"/>
            <a:ext cx="8169265" cy="3260279"/>
          </a:xfrm>
          <a:custGeom>
            <a:avLst/>
            <a:gdLst/>
            <a:ahLst/>
            <a:cxnLst/>
            <a:rect l="l" t="t" r="r" b="b"/>
            <a:pathLst>
              <a:path w="8169265" h="3260279">
                <a:moveTo>
                  <a:pt x="0" y="0"/>
                </a:moveTo>
                <a:lnTo>
                  <a:pt x="8169265" y="0"/>
                </a:lnTo>
                <a:lnTo>
                  <a:pt x="8169265" y="3260280"/>
                </a:lnTo>
                <a:lnTo>
                  <a:pt x="0" y="3260280"/>
                </a:lnTo>
                <a:lnTo>
                  <a:pt x="0" y="0"/>
                </a:lnTo>
                <a:close/>
              </a:path>
            </a:pathLst>
          </a:custGeom>
          <a:blipFill>
            <a:blip r:embed="rId11"/>
            <a:stretch>
              <a:fillRect/>
            </a:stretch>
          </a:blipFill>
        </p:spPr>
      </p:sp>
      <p:sp>
        <p:nvSpPr>
          <p:cNvPr id="8" name="Freeform 8"/>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2"/>
            <a:stretch>
              <a:fillRect/>
            </a:stretch>
          </a:blipFill>
        </p:spPr>
      </p:sp>
      <p:sp>
        <p:nvSpPr>
          <p:cNvPr id="9" name="Freeform 9"/>
          <p:cNvSpPr/>
          <p:nvPr/>
        </p:nvSpPr>
        <p:spPr>
          <a:xfrm>
            <a:off x="8605136" y="1514146"/>
            <a:ext cx="2054763" cy="1468222"/>
          </a:xfrm>
          <a:custGeom>
            <a:avLst/>
            <a:gdLst/>
            <a:ahLst/>
            <a:cxnLst/>
            <a:rect l="l" t="t" r="r" b="b"/>
            <a:pathLst>
              <a:path w="2054763" h="1468222">
                <a:moveTo>
                  <a:pt x="0" y="0"/>
                </a:moveTo>
                <a:lnTo>
                  <a:pt x="2054763" y="0"/>
                </a:lnTo>
                <a:lnTo>
                  <a:pt x="2054763" y="1468222"/>
                </a:lnTo>
                <a:lnTo>
                  <a:pt x="0" y="14682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7867446" y="-2852606"/>
            <a:ext cx="11992299" cy="4778541"/>
          </a:xfrm>
          <a:custGeom>
            <a:avLst/>
            <a:gdLst/>
            <a:ahLst/>
            <a:cxnLst/>
            <a:rect l="l" t="t" r="r" b="b"/>
            <a:pathLst>
              <a:path w="11992299" h="4778541">
                <a:moveTo>
                  <a:pt x="0" y="0"/>
                </a:moveTo>
                <a:lnTo>
                  <a:pt x="11992300" y="0"/>
                </a:lnTo>
                <a:lnTo>
                  <a:pt x="11992300" y="4778541"/>
                </a:lnTo>
                <a:lnTo>
                  <a:pt x="0" y="4778541"/>
                </a:lnTo>
                <a:lnTo>
                  <a:pt x="0" y="0"/>
                </a:lnTo>
                <a:close/>
              </a:path>
            </a:pathLst>
          </a:custGeom>
          <a:blipFill>
            <a:blip r:embed="rId15"/>
            <a:stretch>
              <a:fillRect/>
            </a:stretch>
          </a:blipFill>
        </p:spPr>
      </p:sp>
      <p:sp>
        <p:nvSpPr>
          <p:cNvPr id="11" name="Freeform 11"/>
          <p:cNvSpPr/>
          <p:nvPr/>
        </p:nvSpPr>
        <p:spPr>
          <a:xfrm>
            <a:off x="7592612" y="6831773"/>
            <a:ext cx="2718663" cy="2718663"/>
          </a:xfrm>
          <a:custGeom>
            <a:avLst/>
            <a:gdLst/>
            <a:ahLst/>
            <a:cxnLst/>
            <a:rect l="l" t="t" r="r" b="b"/>
            <a:pathLst>
              <a:path w="2718663" h="2718663">
                <a:moveTo>
                  <a:pt x="0" y="0"/>
                </a:moveTo>
                <a:lnTo>
                  <a:pt x="2718663" y="0"/>
                </a:lnTo>
                <a:lnTo>
                  <a:pt x="2718663" y="2718663"/>
                </a:lnTo>
                <a:lnTo>
                  <a:pt x="0" y="2718663"/>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grpSp>
        <p:nvGrpSpPr>
          <p:cNvPr id="12" name="Group 12"/>
          <p:cNvGrpSpPr/>
          <p:nvPr/>
        </p:nvGrpSpPr>
        <p:grpSpPr>
          <a:xfrm>
            <a:off x="1028700" y="8601921"/>
            <a:ext cx="2933449" cy="593512"/>
            <a:chOff x="0" y="0"/>
            <a:chExt cx="3911265" cy="791349"/>
          </a:xfrm>
        </p:grpSpPr>
        <p:grpSp>
          <p:nvGrpSpPr>
            <p:cNvPr id="13" name="Group 13"/>
            <p:cNvGrpSpPr/>
            <p:nvPr/>
          </p:nvGrpSpPr>
          <p:grpSpPr>
            <a:xfrm>
              <a:off x="0" y="0"/>
              <a:ext cx="3911265" cy="791349"/>
              <a:chOff x="0" y="0"/>
              <a:chExt cx="2008644" cy="406400"/>
            </a:xfrm>
          </p:grpSpPr>
          <p:sp>
            <p:nvSpPr>
              <p:cNvPr id="14" name="Freeform 14"/>
              <p:cNvSpPr/>
              <p:nvPr/>
            </p:nvSpPr>
            <p:spPr>
              <a:xfrm>
                <a:off x="0" y="0"/>
                <a:ext cx="2008644" cy="406400"/>
              </a:xfrm>
              <a:custGeom>
                <a:avLst/>
                <a:gdLst/>
                <a:ahLst/>
                <a:cxnLst/>
                <a:rect l="l" t="t" r="r" b="b"/>
                <a:pathLst>
                  <a:path w="2008644" h="406400">
                    <a:moveTo>
                      <a:pt x="1805444" y="0"/>
                    </a:moveTo>
                    <a:cubicBezTo>
                      <a:pt x="1917668" y="0"/>
                      <a:pt x="2008644" y="90976"/>
                      <a:pt x="2008644" y="203200"/>
                    </a:cubicBezTo>
                    <a:cubicBezTo>
                      <a:pt x="2008644" y="315424"/>
                      <a:pt x="1917668" y="406400"/>
                      <a:pt x="18054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000000"/>
                </a:solidFill>
                <a:prstDash val="solid"/>
                <a:miter/>
              </a:ln>
            </p:spPr>
          </p:sp>
          <p:sp>
            <p:nvSpPr>
              <p:cNvPr id="15" name="TextBox 15"/>
              <p:cNvSpPr txBox="1"/>
              <p:nvPr/>
            </p:nvSpPr>
            <p:spPr>
              <a:xfrm>
                <a:off x="0" y="-38100"/>
                <a:ext cx="2008644" cy="444500"/>
              </a:xfrm>
              <a:prstGeom prst="rect">
                <a:avLst/>
              </a:prstGeom>
            </p:spPr>
            <p:txBody>
              <a:bodyPr lIns="50800" tIns="50800" rIns="50800" bIns="50800" rtlCol="0" anchor="ctr"/>
              <a:lstStyle/>
              <a:p>
                <a:pPr algn="ctr">
                  <a:lnSpc>
                    <a:spcPts val="2520"/>
                  </a:lnSpc>
                </a:pPr>
                <a:r>
                  <a:rPr lang="en-US" sz="1800">
                    <a:solidFill>
                      <a:srgbClr val="000000"/>
                    </a:solidFill>
                    <a:latin typeface="Montserrat"/>
                    <a:ea typeface="Montserrat"/>
                    <a:cs typeface="Montserrat"/>
                    <a:sym typeface="Montserrat"/>
                  </a:rPr>
                  <a:t>         Nguyễn Văn Huân</a:t>
                </a:r>
              </a:p>
            </p:txBody>
          </p:sp>
        </p:grpSp>
        <p:sp>
          <p:nvSpPr>
            <p:cNvPr id="16" name="Freeform 16"/>
            <p:cNvSpPr/>
            <p:nvPr/>
          </p:nvSpPr>
          <p:spPr>
            <a:xfrm>
              <a:off x="266831" y="148888"/>
              <a:ext cx="493574" cy="493574"/>
            </a:xfrm>
            <a:custGeom>
              <a:avLst/>
              <a:gdLst/>
              <a:ahLst/>
              <a:cxnLst/>
              <a:rect l="l" t="t" r="r" b="b"/>
              <a:pathLst>
                <a:path w="493574" h="493574">
                  <a:moveTo>
                    <a:pt x="0" y="0"/>
                  </a:moveTo>
                  <a:lnTo>
                    <a:pt x="493574" y="0"/>
                  </a:lnTo>
                  <a:lnTo>
                    <a:pt x="493574" y="493573"/>
                  </a:lnTo>
                  <a:lnTo>
                    <a:pt x="0" y="49357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sp>
        <p:nvSpPr>
          <p:cNvPr id="17" name="TextBox 17"/>
          <p:cNvSpPr txBox="1"/>
          <p:nvPr/>
        </p:nvSpPr>
        <p:spPr>
          <a:xfrm>
            <a:off x="2802291" y="2534033"/>
            <a:ext cx="5593295" cy="637298"/>
          </a:xfrm>
          <a:prstGeom prst="rect">
            <a:avLst/>
          </a:prstGeom>
        </p:spPr>
        <p:txBody>
          <a:bodyPr lIns="0" tIns="0" rIns="0" bIns="0" rtlCol="0" anchor="t">
            <a:spAutoFit/>
          </a:bodyPr>
          <a:lstStyle/>
          <a:p>
            <a:pPr algn="l">
              <a:lnSpc>
                <a:spcPts val="5298"/>
              </a:lnSpc>
            </a:pPr>
            <a:r>
              <a:rPr lang="en-US" sz="3784" b="1">
                <a:solidFill>
                  <a:srgbClr val="000000"/>
                </a:solidFill>
                <a:latin typeface="Montserrat Ultra-Bold"/>
                <a:ea typeface="Montserrat Ultra-Bold"/>
                <a:cs typeface="Montserrat Ultra-Bold"/>
                <a:sym typeface="Montserrat Ultra-Bold"/>
              </a:rPr>
              <a:t>Huan Nguyen</a:t>
            </a:r>
          </a:p>
        </p:txBody>
      </p:sp>
      <p:sp>
        <p:nvSpPr>
          <p:cNvPr id="18" name="TextBox 18"/>
          <p:cNvSpPr txBox="1"/>
          <p:nvPr/>
        </p:nvSpPr>
        <p:spPr>
          <a:xfrm>
            <a:off x="1028700" y="4338018"/>
            <a:ext cx="7576436" cy="2110733"/>
          </a:xfrm>
          <a:prstGeom prst="rect">
            <a:avLst/>
          </a:prstGeom>
        </p:spPr>
        <p:txBody>
          <a:bodyPr lIns="0" tIns="0" rIns="0" bIns="0" rtlCol="0" anchor="t">
            <a:spAutoFit/>
          </a:bodyPr>
          <a:lstStyle/>
          <a:p>
            <a:pPr algn="l">
              <a:lnSpc>
                <a:spcPts val="8189"/>
              </a:lnSpc>
            </a:pPr>
            <a:r>
              <a:rPr lang="en-US" sz="7799">
                <a:solidFill>
                  <a:srgbClr val="000000"/>
                </a:solidFill>
                <a:latin typeface="Montserrat"/>
                <a:ea typeface="Montserrat"/>
                <a:cs typeface="Montserrat"/>
                <a:sym typeface="Montserrat"/>
              </a:rPr>
              <a:t>Working with Terraform</a:t>
            </a:r>
          </a:p>
        </p:txBody>
      </p:sp>
      <p:sp>
        <p:nvSpPr>
          <p:cNvPr id="19" name="Freeform 19"/>
          <p:cNvSpPr/>
          <p:nvPr/>
        </p:nvSpPr>
        <p:spPr>
          <a:xfrm>
            <a:off x="1197561" y="7732382"/>
            <a:ext cx="367778" cy="525397"/>
          </a:xfrm>
          <a:custGeom>
            <a:avLst/>
            <a:gdLst/>
            <a:ahLst/>
            <a:cxnLst/>
            <a:rect l="l" t="t" r="r" b="b"/>
            <a:pathLst>
              <a:path w="367778" h="525397">
                <a:moveTo>
                  <a:pt x="0" y="0"/>
                </a:moveTo>
                <a:lnTo>
                  <a:pt x="367778" y="0"/>
                </a:lnTo>
                <a:lnTo>
                  <a:pt x="367778" y="525397"/>
                </a:lnTo>
                <a:lnTo>
                  <a:pt x="0" y="52539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0" name="TextBox 20"/>
          <p:cNvSpPr txBox="1"/>
          <p:nvPr/>
        </p:nvSpPr>
        <p:spPr>
          <a:xfrm>
            <a:off x="1704551" y="7926944"/>
            <a:ext cx="2697973" cy="330835"/>
          </a:xfrm>
          <a:prstGeom prst="rect">
            <a:avLst/>
          </a:prstGeom>
        </p:spPr>
        <p:txBody>
          <a:bodyPr lIns="0" tIns="0" rIns="0" bIns="0" rtlCol="0" anchor="t">
            <a:spAutoFit/>
          </a:bodyPr>
          <a:lstStyle/>
          <a:p>
            <a:pPr algn="l">
              <a:lnSpc>
                <a:spcPts val="2765"/>
              </a:lnSpc>
              <a:spcBef>
                <a:spcPct val="0"/>
              </a:spcBef>
            </a:pPr>
            <a:r>
              <a:rPr lang="en-US" sz="1975">
                <a:solidFill>
                  <a:srgbClr val="000000"/>
                </a:solidFill>
                <a:latin typeface="Montserrat"/>
                <a:ea typeface="Montserrat"/>
                <a:cs typeface="Montserrat"/>
                <a:sym typeface="Montserrat"/>
              </a:rPr>
              <a:t>Ha Noi, Viet Nam</a:t>
            </a:r>
          </a:p>
        </p:txBody>
      </p:sp>
      <p:sp>
        <p:nvSpPr>
          <p:cNvPr id="21" name="TextBox 21"/>
          <p:cNvSpPr txBox="1"/>
          <p:nvPr/>
        </p:nvSpPr>
        <p:spPr>
          <a:xfrm>
            <a:off x="1675976" y="6696815"/>
            <a:ext cx="11386994" cy="641980"/>
          </a:xfrm>
          <a:prstGeom prst="rect">
            <a:avLst/>
          </a:prstGeom>
        </p:spPr>
        <p:txBody>
          <a:bodyPr lIns="0" tIns="0" rIns="0" bIns="0" rtlCol="0" anchor="t">
            <a:spAutoFit/>
          </a:bodyPr>
          <a:lstStyle/>
          <a:p>
            <a:pPr algn="l">
              <a:lnSpc>
                <a:spcPts val="4934"/>
              </a:lnSpc>
            </a:pPr>
            <a:r>
              <a:rPr lang="en-US" sz="4699" i="1">
                <a:solidFill>
                  <a:srgbClr val="000000"/>
                </a:solidFill>
                <a:latin typeface="Montserrat Italics"/>
                <a:ea typeface="Montserrat Italics"/>
                <a:cs typeface="Montserrat Italics"/>
                <a:sym typeface="Montserrat Italics"/>
              </a:rPr>
              <a:t>3. Meta-Arguments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2483844" y="1273492"/>
            <a:ext cx="13872131" cy="35092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Agrument</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Xác định bằng cặp key-value</a:t>
            </a:r>
          </a:p>
          <a:p>
            <a:pPr marL="1075049" lvl="2" indent="-358350" algn="l">
              <a:lnSpc>
                <a:spcPts val="4680"/>
              </a:lnSpc>
              <a:buFont typeface="Arial"/>
              <a:buChar char="⚬"/>
            </a:pPr>
            <a:r>
              <a:rPr lang="en-US" sz="2489" spc="-74">
                <a:solidFill>
                  <a:srgbClr val="3652DD"/>
                </a:solidFill>
                <a:latin typeface="Poppins"/>
                <a:ea typeface="Poppins"/>
                <a:cs typeface="Poppins"/>
                <a:sym typeface="Poppins"/>
              </a:rPr>
              <a:t>image_id</a:t>
            </a:r>
            <a:r>
              <a:rPr lang="en-US" sz="2489" spc="-74">
                <a:solidFill>
                  <a:srgbClr val="000000"/>
                </a:solidFill>
                <a:latin typeface="Poppins"/>
                <a:ea typeface="Poppins"/>
                <a:cs typeface="Poppins"/>
                <a:sym typeface="Poppins"/>
              </a:rPr>
              <a:t> = </a:t>
            </a:r>
            <a:r>
              <a:rPr lang="en-US" sz="2489" spc="-74">
                <a:solidFill>
                  <a:srgbClr val="FDB034"/>
                </a:solidFill>
                <a:latin typeface="Poppins"/>
                <a:ea typeface="Poppins"/>
                <a:cs typeface="Poppins"/>
                <a:sym typeface="Poppins"/>
              </a:rPr>
              <a:t>"abc123"</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Mỗi dạng tài nguyên có một tập đối số khác nhau</a:t>
            </a:r>
          </a:p>
          <a:p>
            <a:pPr algn="l">
              <a:lnSpc>
                <a:spcPts val="4680"/>
              </a:lnSpc>
            </a:pPr>
            <a:endParaRPr lang="en-US" sz="2489" spc="-74">
              <a:solidFill>
                <a:srgbClr val="000000"/>
              </a:solidFill>
              <a:latin typeface="Poppins"/>
              <a:ea typeface="Poppins"/>
              <a:cs typeface="Poppins"/>
              <a:sym typeface="Poppins"/>
            </a:endParaRPr>
          </a:p>
          <a:p>
            <a:pPr algn="l">
              <a:lnSpc>
                <a:spcPts val="4680"/>
              </a:lnSpc>
            </a:pPr>
            <a:endParaRPr lang="en-US" sz="2489" spc="-74">
              <a:solidFill>
                <a:srgbClr val="000000"/>
              </a:solidFill>
              <a:latin typeface="Poppins"/>
              <a:ea typeface="Poppins"/>
              <a:cs typeface="Poppins"/>
              <a:sym typeface="Poppins"/>
            </a:endParaRPr>
          </a:p>
        </p:txBody>
      </p:sp>
      <p:sp>
        <p:nvSpPr>
          <p:cNvPr id="4" name="Freeform 4"/>
          <p:cNvSpPr/>
          <p:nvPr/>
        </p:nvSpPr>
        <p:spPr>
          <a:xfrm>
            <a:off x="5235556" y="4016912"/>
            <a:ext cx="8368708" cy="5241388"/>
          </a:xfrm>
          <a:custGeom>
            <a:avLst/>
            <a:gdLst/>
            <a:ahLst/>
            <a:cxnLst/>
            <a:rect l="l" t="t" r="r" b="b"/>
            <a:pathLst>
              <a:path w="8368708" h="5241388">
                <a:moveTo>
                  <a:pt x="0" y="0"/>
                </a:moveTo>
                <a:lnTo>
                  <a:pt x="8368708" y="0"/>
                </a:lnTo>
                <a:lnTo>
                  <a:pt x="8368708" y="5241388"/>
                </a:lnTo>
                <a:lnTo>
                  <a:pt x="0" y="5241388"/>
                </a:lnTo>
                <a:lnTo>
                  <a:pt x="0" y="0"/>
                </a:lnTo>
                <a:close/>
              </a:path>
            </a:pathLst>
          </a:custGeom>
          <a:blipFill>
            <a:blip r:embed="rId3"/>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2483844" y="1352862"/>
            <a:ext cx="12819090" cy="5547262"/>
          </a:xfrm>
          <a:prstGeom prst="rect">
            <a:avLst/>
          </a:prstGeom>
        </p:spPr>
        <p:txBody>
          <a:bodyPr lIns="0" tIns="0" rIns="0" bIns="0" rtlCol="0" anchor="t">
            <a:spAutoFit/>
          </a:bodyPr>
          <a:lstStyle/>
          <a:p>
            <a:pPr algn="l">
              <a:lnSpc>
                <a:spcPts val="4008"/>
              </a:lnSpc>
            </a:pPr>
            <a:r>
              <a:rPr lang="en-US" sz="2489" b="1" spc="-74">
                <a:solidFill>
                  <a:srgbClr val="000000"/>
                </a:solidFill>
                <a:latin typeface="Poppins Bold"/>
                <a:ea typeface="Poppins Bold"/>
                <a:cs typeface="Poppins Bold"/>
                <a:sym typeface="Poppins Bold"/>
              </a:rPr>
              <a:t>Meta-Arguments : </a:t>
            </a:r>
            <a:r>
              <a:rPr lang="en-US" sz="2489" spc="-74">
                <a:solidFill>
                  <a:srgbClr val="000000"/>
                </a:solidFill>
                <a:latin typeface="Poppins"/>
                <a:ea typeface="Poppins"/>
                <a:cs typeface="Poppins"/>
                <a:sym typeface="Poppins"/>
              </a:rPr>
              <a:t> </a:t>
            </a:r>
          </a:p>
          <a:p>
            <a:pPr marL="537525" lvl="1" indent="-268762" algn="l">
              <a:lnSpc>
                <a:spcPts val="4008"/>
              </a:lnSpc>
              <a:buFont typeface="Arial"/>
              <a:buChar char="•"/>
            </a:pPr>
            <a:r>
              <a:rPr lang="en-US" sz="2489" spc="-74">
                <a:solidFill>
                  <a:srgbClr val="000000"/>
                </a:solidFill>
                <a:latin typeface="Poppins"/>
                <a:ea typeface="Poppins"/>
                <a:cs typeface="Poppins"/>
                <a:sym typeface="Poppins"/>
              </a:rPr>
              <a:t>Sử dụng với các </a:t>
            </a:r>
            <a:r>
              <a:rPr lang="en-US" sz="2489" b="1" spc="-74">
                <a:solidFill>
                  <a:srgbClr val="56B48C"/>
                </a:solidFill>
                <a:latin typeface="Poppins Bold"/>
                <a:ea typeface="Poppins Bold"/>
                <a:cs typeface="Poppins Bold"/>
                <a:sym typeface="Poppins Bold"/>
              </a:rPr>
              <a:t>block</a:t>
            </a:r>
            <a:r>
              <a:rPr lang="en-US" sz="2489" spc="-74">
                <a:solidFill>
                  <a:srgbClr val="56B48C"/>
                </a:solidFill>
                <a:latin typeface="Poppins"/>
                <a:ea typeface="Poppins"/>
                <a:cs typeface="Poppins"/>
                <a:sym typeface="Poppins"/>
              </a:rPr>
              <a:t> </a:t>
            </a:r>
            <a:r>
              <a:rPr lang="en-US" sz="2489" spc="-74">
                <a:solidFill>
                  <a:srgbClr val="000000"/>
                </a:solidFill>
                <a:latin typeface="Poppins"/>
                <a:ea typeface="Poppins"/>
                <a:cs typeface="Poppins"/>
                <a:sym typeface="Poppins"/>
              </a:rPr>
              <a:t>và </a:t>
            </a:r>
            <a:r>
              <a:rPr lang="en-US" sz="2489" b="1" spc="-74">
                <a:solidFill>
                  <a:srgbClr val="56B48C"/>
                </a:solidFill>
                <a:latin typeface="Poppins Bold"/>
                <a:ea typeface="Poppins Bold"/>
                <a:cs typeface="Poppins Bold"/>
                <a:sym typeface="Poppins Bold"/>
              </a:rPr>
              <a:t>module</a:t>
            </a:r>
            <a:r>
              <a:rPr lang="en-US" sz="2489" spc="-74">
                <a:solidFill>
                  <a:srgbClr val="000000"/>
                </a:solidFill>
                <a:latin typeface="Poppins"/>
                <a:ea typeface="Poppins"/>
                <a:cs typeface="Poppins"/>
                <a:sym typeface="Poppins"/>
              </a:rPr>
              <a:t> để kiểm soát hành vi của chúng hoặc ảnh hưởng đến quá trình cung cấp cơ sở hạ tầng. </a:t>
            </a:r>
          </a:p>
          <a:p>
            <a:pPr marL="537525" lvl="1" indent="-268762" algn="l">
              <a:lnSpc>
                <a:spcPts val="4008"/>
              </a:lnSpc>
              <a:buFont typeface="Arial"/>
              <a:buChar char="•"/>
            </a:pPr>
            <a:r>
              <a:rPr lang="en-US" sz="2489" spc="-74">
                <a:solidFill>
                  <a:srgbClr val="000000"/>
                </a:solidFill>
                <a:latin typeface="Poppins"/>
                <a:ea typeface="Poppins"/>
                <a:cs typeface="Poppins"/>
                <a:sym typeface="Poppins"/>
              </a:rPr>
              <a:t>Cung cấp các tùy chọn cấu hình bổ sung ngoài các đối số dành riêng cho tài nguyên thông thường.</a:t>
            </a:r>
          </a:p>
          <a:p>
            <a:pPr marL="537525" lvl="1" indent="-268762" algn="l">
              <a:lnSpc>
                <a:spcPts val="4008"/>
              </a:lnSpc>
              <a:buFont typeface="Arial"/>
              <a:buChar char="•"/>
            </a:pPr>
            <a:r>
              <a:rPr lang="en-US" sz="2489" spc="-74">
                <a:solidFill>
                  <a:srgbClr val="000000"/>
                </a:solidFill>
                <a:latin typeface="Poppins"/>
                <a:ea typeface="Poppins"/>
                <a:cs typeface="Poppins"/>
                <a:sym typeface="Poppins"/>
              </a:rPr>
              <a:t>Meta-Arguments thường được sử dụng </a:t>
            </a:r>
          </a:p>
          <a:p>
            <a:pPr marL="1075049" lvl="2" indent="-358350" algn="l">
              <a:lnSpc>
                <a:spcPts val="4008"/>
              </a:lnSpc>
              <a:buFont typeface="Arial"/>
              <a:buChar char="⚬"/>
            </a:pPr>
            <a:r>
              <a:rPr lang="en-US" sz="2489" spc="-74">
                <a:solidFill>
                  <a:srgbClr val="000000"/>
                </a:solidFill>
                <a:latin typeface="Poppins"/>
                <a:ea typeface="Poppins"/>
                <a:cs typeface="Poppins"/>
                <a:sym typeface="Poppins"/>
              </a:rPr>
              <a:t>Count</a:t>
            </a:r>
          </a:p>
          <a:p>
            <a:pPr marL="1075049" lvl="2" indent="-358350" algn="l">
              <a:lnSpc>
                <a:spcPts val="4008"/>
              </a:lnSpc>
              <a:buFont typeface="Arial"/>
              <a:buChar char="⚬"/>
            </a:pPr>
            <a:r>
              <a:rPr lang="en-US" sz="2489" spc="-74">
                <a:solidFill>
                  <a:srgbClr val="000000"/>
                </a:solidFill>
                <a:latin typeface="Poppins"/>
                <a:ea typeface="Poppins"/>
                <a:cs typeface="Poppins"/>
                <a:sym typeface="Poppins"/>
              </a:rPr>
              <a:t>For_each</a:t>
            </a:r>
          </a:p>
          <a:p>
            <a:pPr marL="1075049" lvl="2" indent="-358350" algn="l">
              <a:lnSpc>
                <a:spcPts val="4008"/>
              </a:lnSpc>
              <a:buFont typeface="Arial"/>
              <a:buChar char="⚬"/>
            </a:pPr>
            <a:r>
              <a:rPr lang="en-US" sz="2489" spc="-74">
                <a:solidFill>
                  <a:srgbClr val="000000"/>
                </a:solidFill>
                <a:latin typeface="Poppins"/>
                <a:ea typeface="Poppins"/>
                <a:cs typeface="Poppins"/>
                <a:sym typeface="Poppins"/>
              </a:rPr>
              <a:t>Provider</a:t>
            </a:r>
          </a:p>
          <a:p>
            <a:pPr marL="1075049" lvl="2" indent="-358350" algn="l">
              <a:lnSpc>
                <a:spcPts val="4008"/>
              </a:lnSpc>
              <a:buFont typeface="Arial"/>
              <a:buChar char="⚬"/>
            </a:pPr>
            <a:r>
              <a:rPr lang="en-US" sz="2489" spc="-74">
                <a:solidFill>
                  <a:srgbClr val="000000"/>
                </a:solidFill>
                <a:latin typeface="Poppins"/>
                <a:ea typeface="Poppins"/>
                <a:cs typeface="Poppins"/>
                <a:sym typeface="Poppins"/>
              </a:rPr>
              <a:t>Depends_on</a:t>
            </a:r>
          </a:p>
          <a:p>
            <a:pPr marL="1075049" lvl="2" indent="-358350" algn="l">
              <a:lnSpc>
                <a:spcPts val="4008"/>
              </a:lnSpc>
              <a:buFont typeface="Arial"/>
              <a:buChar char="⚬"/>
            </a:pPr>
            <a:r>
              <a:rPr lang="en-US" sz="2489" spc="-74">
                <a:solidFill>
                  <a:srgbClr val="000000"/>
                </a:solidFill>
                <a:latin typeface="Poppins"/>
                <a:ea typeface="Poppins"/>
                <a:cs typeface="Poppins"/>
                <a:sym typeface="Poppins"/>
              </a:rPr>
              <a:t>Lifecycle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240239" y="2423157"/>
            <a:ext cx="5252268" cy="525226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5" name="TextBox 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6" name="Group 6"/>
          <p:cNvGrpSpPr/>
          <p:nvPr/>
        </p:nvGrpSpPr>
        <p:grpSpPr>
          <a:xfrm>
            <a:off x="1449357" y="2630935"/>
            <a:ext cx="4834031" cy="4836713"/>
            <a:chOff x="0" y="0"/>
            <a:chExt cx="6489360" cy="6492960"/>
          </a:xfrm>
        </p:grpSpPr>
        <p:sp>
          <p:nvSpPr>
            <p:cNvPr id="7" name="Freeform 7"/>
            <p:cNvSpPr/>
            <p:nvPr/>
          </p:nvSpPr>
          <p:spPr>
            <a:xfrm>
              <a:off x="0" y="0"/>
              <a:ext cx="6489446" cy="6493002"/>
            </a:xfrm>
            <a:custGeom>
              <a:avLst/>
              <a:gdLst/>
              <a:ahLst/>
              <a:cxnLst/>
              <a:rect l="l" t="t" r="r" b="b"/>
              <a:pathLst>
                <a:path w="6489446" h="6493002">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sp>
      </p:grpSp>
      <p:grpSp>
        <p:nvGrpSpPr>
          <p:cNvPr id="8" name="Group 8"/>
          <p:cNvGrpSpPr/>
          <p:nvPr/>
        </p:nvGrpSpPr>
        <p:grpSpPr>
          <a:xfrm rot="84798">
            <a:off x="6167430" y="6602539"/>
            <a:ext cx="1991835" cy="1749650"/>
            <a:chOff x="0" y="0"/>
            <a:chExt cx="2374560" cy="2085840"/>
          </a:xfrm>
        </p:grpSpPr>
        <p:sp>
          <p:nvSpPr>
            <p:cNvPr id="9" name="Freeform 9"/>
            <p:cNvSpPr/>
            <p:nvPr/>
          </p:nvSpPr>
          <p:spPr>
            <a:xfrm>
              <a:off x="0" y="0"/>
              <a:ext cx="2374519" cy="2085848"/>
            </a:xfrm>
            <a:custGeom>
              <a:avLst/>
              <a:gdLst/>
              <a:ahLst/>
              <a:cxnLst/>
              <a:rect l="l" t="t" r="r" b="b"/>
              <a:pathLst>
                <a:path w="2374519" h="2085848">
                  <a:moveTo>
                    <a:pt x="1331849" y="0"/>
                  </a:moveTo>
                  <a:cubicBezTo>
                    <a:pt x="936117" y="0"/>
                    <a:pt x="593598" y="213106"/>
                    <a:pt x="410972" y="540512"/>
                  </a:cubicBezTo>
                  <a:cubicBezTo>
                    <a:pt x="0" y="639445"/>
                    <a:pt x="0" y="639445"/>
                    <a:pt x="0" y="639445"/>
                  </a:cubicBezTo>
                  <a:cubicBezTo>
                    <a:pt x="289179" y="943991"/>
                    <a:pt x="289179" y="943991"/>
                    <a:pt x="289179" y="943991"/>
                  </a:cubicBezTo>
                  <a:cubicBezTo>
                    <a:pt x="289179" y="974471"/>
                    <a:pt x="281559" y="1012444"/>
                    <a:pt x="281559" y="1042924"/>
                  </a:cubicBezTo>
                  <a:cubicBezTo>
                    <a:pt x="281559" y="1621536"/>
                    <a:pt x="753364" y="2085848"/>
                    <a:pt x="1331849" y="2085848"/>
                  </a:cubicBezTo>
                  <a:cubicBezTo>
                    <a:pt x="1902714" y="2085848"/>
                    <a:pt x="2374519" y="1621536"/>
                    <a:pt x="2374519" y="1042924"/>
                  </a:cubicBezTo>
                  <a:cubicBezTo>
                    <a:pt x="2374519" y="464312"/>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10" name="Group 10"/>
          <p:cNvGrpSpPr/>
          <p:nvPr/>
        </p:nvGrpSpPr>
        <p:grpSpPr>
          <a:xfrm rot="398742">
            <a:off x="6789564" y="3852160"/>
            <a:ext cx="1991835" cy="1750254"/>
            <a:chOff x="0" y="0"/>
            <a:chExt cx="2374560" cy="2086560"/>
          </a:xfrm>
        </p:grpSpPr>
        <p:sp>
          <p:nvSpPr>
            <p:cNvPr id="11" name="Freeform 11"/>
            <p:cNvSpPr/>
            <p:nvPr/>
          </p:nvSpPr>
          <p:spPr>
            <a:xfrm>
              <a:off x="0" y="0"/>
              <a:ext cx="2374519" cy="2086610"/>
            </a:xfrm>
            <a:custGeom>
              <a:avLst/>
              <a:gdLst/>
              <a:ahLst/>
              <a:cxnLst/>
              <a:rect l="l" t="t" r="r" b="b"/>
              <a:pathLst>
                <a:path w="2374519" h="2086610">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12" name="Group 12"/>
          <p:cNvGrpSpPr/>
          <p:nvPr/>
        </p:nvGrpSpPr>
        <p:grpSpPr>
          <a:xfrm rot="876021">
            <a:off x="5986244" y="1418663"/>
            <a:ext cx="1758106" cy="1797363"/>
            <a:chOff x="0" y="0"/>
            <a:chExt cx="2095920" cy="2142720"/>
          </a:xfrm>
        </p:grpSpPr>
        <p:sp>
          <p:nvSpPr>
            <p:cNvPr id="13" name="Freeform 13"/>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sp>
        <p:nvSpPr>
          <p:cNvPr id="14" name="Freeform 14"/>
          <p:cNvSpPr/>
          <p:nvPr/>
        </p:nvSpPr>
        <p:spPr>
          <a:xfrm>
            <a:off x="3088431" y="4335849"/>
            <a:ext cx="1555883" cy="1287140"/>
          </a:xfrm>
          <a:custGeom>
            <a:avLst/>
            <a:gdLst/>
            <a:ahLst/>
            <a:cxnLst/>
            <a:rect l="l" t="t" r="r" b="b"/>
            <a:pathLst>
              <a:path w="1555883" h="1287140">
                <a:moveTo>
                  <a:pt x="0" y="0"/>
                </a:moveTo>
                <a:lnTo>
                  <a:pt x="1555884" y="0"/>
                </a:lnTo>
                <a:lnTo>
                  <a:pt x="1555884" y="1287140"/>
                </a:lnTo>
                <a:lnTo>
                  <a:pt x="0" y="12871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5" name="Group 15"/>
          <p:cNvGrpSpPr/>
          <p:nvPr/>
        </p:nvGrpSpPr>
        <p:grpSpPr>
          <a:xfrm>
            <a:off x="5299429" y="6593296"/>
            <a:ext cx="457877" cy="45787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17" name="TextBox 1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8" name="Group 18"/>
          <p:cNvGrpSpPr/>
          <p:nvPr/>
        </p:nvGrpSpPr>
        <p:grpSpPr>
          <a:xfrm>
            <a:off x="6034630" y="4750481"/>
            <a:ext cx="457877" cy="45787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20" name="TextBox 2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1" name="Group 21"/>
          <p:cNvGrpSpPr/>
          <p:nvPr/>
        </p:nvGrpSpPr>
        <p:grpSpPr>
          <a:xfrm>
            <a:off x="5299429" y="2987088"/>
            <a:ext cx="457877" cy="45787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24" name="TextBox 24"/>
          <p:cNvSpPr txBox="1"/>
          <p:nvPr/>
        </p:nvSpPr>
        <p:spPr>
          <a:xfrm>
            <a:off x="6167430" y="1775481"/>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01</a:t>
            </a:r>
          </a:p>
        </p:txBody>
      </p:sp>
      <p:sp>
        <p:nvSpPr>
          <p:cNvPr id="25" name="TextBox 25"/>
          <p:cNvSpPr txBox="1"/>
          <p:nvPr/>
        </p:nvSpPr>
        <p:spPr>
          <a:xfrm>
            <a:off x="8501601" y="2137865"/>
            <a:ext cx="4551376" cy="330385"/>
          </a:xfrm>
          <a:prstGeom prst="rect">
            <a:avLst/>
          </a:prstGeom>
        </p:spPr>
        <p:txBody>
          <a:bodyPr lIns="0" tIns="0" rIns="0" bIns="0" rtlCol="0" anchor="t">
            <a:spAutoFit/>
          </a:bodyPr>
          <a:lstStyle/>
          <a:p>
            <a:pPr marL="0" lvl="0" indent="0" algn="l">
              <a:lnSpc>
                <a:spcPts val="2789"/>
              </a:lnSpc>
              <a:spcBef>
                <a:spcPct val="0"/>
              </a:spcBef>
            </a:pPr>
            <a:r>
              <a:rPr lang="en-US" sz="1992" b="1">
                <a:solidFill>
                  <a:srgbClr val="101010"/>
                </a:solidFill>
                <a:latin typeface="Montserrat Bold"/>
                <a:ea typeface="Montserrat Bold"/>
                <a:cs typeface="Montserrat Bold"/>
                <a:sym typeface="Montserrat Bold"/>
              </a:rPr>
              <a:t>Tạo máy ảo EC2 bằng Terraform</a:t>
            </a:r>
          </a:p>
        </p:txBody>
      </p:sp>
      <p:sp>
        <p:nvSpPr>
          <p:cNvPr id="26" name="TextBox 26"/>
          <p:cNvSpPr txBox="1"/>
          <p:nvPr/>
        </p:nvSpPr>
        <p:spPr>
          <a:xfrm>
            <a:off x="9144000" y="4571001"/>
            <a:ext cx="3976966" cy="330385"/>
          </a:xfrm>
          <a:prstGeom prst="rect">
            <a:avLst/>
          </a:prstGeom>
        </p:spPr>
        <p:txBody>
          <a:bodyPr lIns="0" tIns="0" rIns="0" bIns="0" rtlCol="0" anchor="t">
            <a:spAutoFit/>
          </a:bodyPr>
          <a:lstStyle/>
          <a:p>
            <a:pPr marL="0" lvl="0" indent="0" algn="l">
              <a:lnSpc>
                <a:spcPts val="2789"/>
              </a:lnSpc>
              <a:spcBef>
                <a:spcPct val="0"/>
              </a:spcBef>
            </a:pPr>
            <a:r>
              <a:rPr lang="en-US" sz="1992" b="1">
                <a:solidFill>
                  <a:srgbClr val="101010"/>
                </a:solidFill>
                <a:latin typeface="Montserrat Bold"/>
                <a:ea typeface="Montserrat Bold"/>
                <a:cs typeface="Montserrat Bold"/>
                <a:sym typeface="Montserrat Bold"/>
              </a:rPr>
              <a:t>Các file trong Terraform</a:t>
            </a:r>
          </a:p>
        </p:txBody>
      </p:sp>
      <p:sp>
        <p:nvSpPr>
          <p:cNvPr id="27" name="TextBox 27"/>
          <p:cNvSpPr txBox="1"/>
          <p:nvPr/>
        </p:nvSpPr>
        <p:spPr>
          <a:xfrm>
            <a:off x="8517335" y="7297986"/>
            <a:ext cx="5127275" cy="323400"/>
          </a:xfrm>
          <a:prstGeom prst="rect">
            <a:avLst/>
          </a:prstGeom>
        </p:spPr>
        <p:txBody>
          <a:bodyPr lIns="0" tIns="0" rIns="0" bIns="0" rtlCol="0" anchor="t">
            <a:spAutoFit/>
          </a:bodyPr>
          <a:lstStyle/>
          <a:p>
            <a:pPr marL="0" lvl="0" indent="0" algn="l">
              <a:lnSpc>
                <a:spcPts val="2649"/>
              </a:lnSpc>
              <a:spcBef>
                <a:spcPct val="0"/>
              </a:spcBef>
            </a:pPr>
            <a:r>
              <a:rPr lang="en-US" sz="1892" b="1">
                <a:solidFill>
                  <a:srgbClr val="101010"/>
                </a:solidFill>
                <a:latin typeface="Montserrat Bold"/>
                <a:ea typeface="Montserrat Bold"/>
                <a:cs typeface="Montserrat Bold"/>
                <a:sym typeface="Montserrat Bold"/>
              </a:rPr>
              <a:t>Terraform command</a:t>
            </a:r>
          </a:p>
        </p:txBody>
      </p:sp>
      <p:sp>
        <p:nvSpPr>
          <p:cNvPr id="28" name="TextBox 28"/>
          <p:cNvSpPr txBox="1"/>
          <p:nvPr/>
        </p:nvSpPr>
        <p:spPr>
          <a:xfrm>
            <a:off x="7196503" y="4185423"/>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02</a:t>
            </a:r>
          </a:p>
        </p:txBody>
      </p:sp>
      <p:sp>
        <p:nvSpPr>
          <p:cNvPr id="29" name="TextBox 29"/>
          <p:cNvSpPr txBox="1"/>
          <p:nvPr/>
        </p:nvSpPr>
        <p:spPr>
          <a:xfrm>
            <a:off x="6574369" y="6936873"/>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5029013" y="4011617"/>
            <a:ext cx="8229974" cy="4657731"/>
          </a:xfrm>
          <a:custGeom>
            <a:avLst/>
            <a:gdLst/>
            <a:ahLst/>
            <a:cxnLst/>
            <a:rect l="l" t="t" r="r" b="b"/>
            <a:pathLst>
              <a:path w="8229974" h="4657731">
                <a:moveTo>
                  <a:pt x="0" y="0"/>
                </a:moveTo>
                <a:lnTo>
                  <a:pt x="8229974" y="0"/>
                </a:lnTo>
                <a:lnTo>
                  <a:pt x="8229974" y="4657731"/>
                </a:lnTo>
                <a:lnTo>
                  <a:pt x="0" y="4657731"/>
                </a:lnTo>
                <a:lnTo>
                  <a:pt x="0" y="0"/>
                </a:lnTo>
                <a:close/>
              </a:path>
            </a:pathLst>
          </a:custGeom>
          <a:blipFill>
            <a:blip r:embed="rId13"/>
            <a:stretch>
              <a:fillRect/>
            </a:stretch>
          </a:blipFill>
        </p:spPr>
      </p:sp>
      <p:sp>
        <p:nvSpPr>
          <p:cNvPr id="9" name="TextBox 9"/>
          <p:cNvSpPr txBox="1"/>
          <p:nvPr/>
        </p:nvSpPr>
        <p:spPr>
          <a:xfrm>
            <a:off x="2483844" y="1295712"/>
            <a:ext cx="13663216" cy="46903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Count</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Được gán với giá trị là số nguyên : </a:t>
            </a:r>
            <a:r>
              <a:rPr lang="en-US" sz="2489" spc="-74">
                <a:solidFill>
                  <a:srgbClr val="3652DD"/>
                </a:solidFill>
                <a:latin typeface="Poppins"/>
                <a:ea typeface="Poppins"/>
                <a:cs typeface="Poppins"/>
                <a:sym typeface="Poppins"/>
              </a:rPr>
              <a:t>count</a:t>
            </a:r>
            <a:r>
              <a:rPr lang="en-US" sz="2489" spc="-74">
                <a:solidFill>
                  <a:srgbClr val="000000"/>
                </a:solidFill>
                <a:latin typeface="Poppins"/>
                <a:ea typeface="Poppins"/>
                <a:cs typeface="Poppins"/>
                <a:sym typeface="Poppins"/>
              </a:rPr>
              <a:t> = </a:t>
            </a:r>
            <a:r>
              <a:rPr lang="en-US" sz="2489" spc="-74">
                <a:solidFill>
                  <a:srgbClr val="F68536"/>
                </a:solidFill>
                <a:latin typeface="Poppins"/>
                <a:ea typeface="Poppins"/>
                <a:cs typeface="Poppins"/>
                <a:sym typeface="Poppins"/>
              </a:rPr>
              <a:t>4</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Tạo ra dạng tài nguyên giống nhau</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Loại bỏ trùng lặp cấu hình</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count.index</a:t>
            </a:r>
            <a:r>
              <a:rPr lang="en-US" sz="2489" spc="-74">
                <a:solidFill>
                  <a:srgbClr val="000000"/>
                </a:solidFill>
                <a:latin typeface="Poppins"/>
                <a:ea typeface="Poppins"/>
                <a:cs typeface="Poppins"/>
                <a:sym typeface="Poppins"/>
              </a:rPr>
              <a:t> bắt đầu từ 0</a:t>
            </a:r>
          </a:p>
          <a:p>
            <a:pPr algn="l">
              <a:lnSpc>
                <a:spcPts val="4680"/>
              </a:lnSpc>
            </a:pPr>
            <a:endParaRPr lang="en-US" sz="2489" spc="-74">
              <a:solidFill>
                <a:srgbClr val="000000"/>
              </a:solidFill>
              <a:latin typeface="Poppins"/>
              <a:ea typeface="Poppins"/>
              <a:cs typeface="Poppins"/>
              <a:sym typeface="Poppins"/>
            </a:endParaRPr>
          </a:p>
          <a:p>
            <a:pPr algn="l">
              <a:lnSpc>
                <a:spcPts val="4680"/>
              </a:lnSpc>
            </a:pPr>
            <a:endParaRPr lang="en-US" sz="2489" spc="-74">
              <a:solidFill>
                <a:srgbClr val="000000"/>
              </a:solidFill>
              <a:latin typeface="Poppins"/>
              <a:ea typeface="Poppins"/>
              <a:cs typeface="Poppins"/>
              <a:sym typeface="Poppins"/>
            </a:endParaRPr>
          </a:p>
          <a:p>
            <a:pPr algn="l">
              <a:lnSpc>
                <a:spcPts val="4680"/>
              </a:lnSpc>
            </a:pPr>
            <a:endParaRPr lang="en-US" sz="2489" spc="-74">
              <a:solidFill>
                <a:srgbClr val="000000"/>
              </a:solidFill>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6087671" y="4383620"/>
            <a:ext cx="6058688" cy="5286667"/>
          </a:xfrm>
          <a:custGeom>
            <a:avLst/>
            <a:gdLst/>
            <a:ahLst/>
            <a:cxnLst/>
            <a:rect l="l" t="t" r="r" b="b"/>
            <a:pathLst>
              <a:path w="6058688" h="5286667">
                <a:moveTo>
                  <a:pt x="0" y="0"/>
                </a:moveTo>
                <a:lnTo>
                  <a:pt x="6058688" y="0"/>
                </a:lnTo>
                <a:lnTo>
                  <a:pt x="6058688" y="5286667"/>
                </a:lnTo>
                <a:lnTo>
                  <a:pt x="0" y="5286667"/>
                </a:lnTo>
                <a:lnTo>
                  <a:pt x="0" y="0"/>
                </a:lnTo>
                <a:close/>
              </a:path>
            </a:pathLst>
          </a:custGeom>
          <a:blipFill>
            <a:blip r:embed="rId11"/>
            <a:stretch>
              <a:fillRect/>
            </a:stretch>
          </a:blipFill>
        </p:spPr>
      </p:sp>
      <p:sp>
        <p:nvSpPr>
          <p:cNvPr id="8" name="TextBox 8"/>
          <p:cNvSpPr txBox="1"/>
          <p:nvPr/>
        </p:nvSpPr>
        <p:spPr>
          <a:xfrm>
            <a:off x="2483844" y="1295712"/>
            <a:ext cx="13609403" cy="29187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For_each</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Cho phép tạo nhiều tài nguyên giống nhau dựa trên </a:t>
            </a:r>
            <a:r>
              <a:rPr lang="en-US" sz="2489" spc="-74">
                <a:solidFill>
                  <a:srgbClr val="3652DD"/>
                </a:solidFill>
                <a:latin typeface="Poppins"/>
                <a:ea typeface="Poppins"/>
                <a:cs typeface="Poppins"/>
                <a:sym typeface="Poppins"/>
              </a:rPr>
              <a:t>map</a:t>
            </a:r>
            <a:r>
              <a:rPr lang="en-US" sz="2489" spc="-74">
                <a:solidFill>
                  <a:srgbClr val="000000"/>
                </a:solidFill>
                <a:latin typeface="Poppins"/>
                <a:ea typeface="Poppins"/>
                <a:cs typeface="Poppins"/>
                <a:sym typeface="Poppins"/>
              </a:rPr>
              <a:t> hoặc </a:t>
            </a:r>
            <a:r>
              <a:rPr lang="en-US" sz="2489" spc="-74">
                <a:solidFill>
                  <a:srgbClr val="3652DD"/>
                </a:solidFill>
                <a:latin typeface="Poppins"/>
                <a:ea typeface="Poppins"/>
                <a:cs typeface="Poppins"/>
                <a:sym typeface="Poppins"/>
              </a:rPr>
              <a:t>set</a:t>
            </a:r>
            <a:r>
              <a:rPr lang="en-US" sz="2489" spc="-74">
                <a:solidFill>
                  <a:srgbClr val="000000"/>
                </a:solidFill>
                <a:latin typeface="Poppins"/>
                <a:ea typeface="Poppins"/>
                <a:cs typeface="Poppins"/>
                <a:sym typeface="Poppins"/>
              </a:rPr>
              <a:t> của string</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Có 2 thuộc tính của for_each</a:t>
            </a:r>
          </a:p>
          <a:p>
            <a:pPr marL="1075049" lvl="2" indent="-358350" algn="l">
              <a:lnSpc>
                <a:spcPts val="4680"/>
              </a:lnSpc>
              <a:buFont typeface="Arial"/>
              <a:buChar char="⚬"/>
            </a:pPr>
            <a:r>
              <a:rPr lang="en-US" sz="2489" spc="-74">
                <a:solidFill>
                  <a:srgbClr val="3652DD"/>
                </a:solidFill>
                <a:latin typeface="Poppins"/>
                <a:ea typeface="Poppins"/>
                <a:cs typeface="Poppins"/>
                <a:sym typeface="Poppins"/>
              </a:rPr>
              <a:t>each.key</a:t>
            </a:r>
            <a:r>
              <a:rPr lang="en-US" sz="2489" spc="-74">
                <a:solidFill>
                  <a:srgbClr val="000000"/>
                </a:solidFill>
                <a:latin typeface="Poppins"/>
                <a:ea typeface="Poppins"/>
                <a:cs typeface="Poppins"/>
                <a:sym typeface="Poppins"/>
              </a:rPr>
              <a:t> : giá trị là key của 1 cặp key-value</a:t>
            </a:r>
          </a:p>
          <a:p>
            <a:pPr marL="1075049" lvl="2" indent="-358350" algn="l">
              <a:lnSpc>
                <a:spcPts val="4680"/>
              </a:lnSpc>
              <a:buFont typeface="Arial"/>
              <a:buChar char="⚬"/>
            </a:pPr>
            <a:r>
              <a:rPr lang="en-US" sz="2489" spc="-74">
                <a:solidFill>
                  <a:srgbClr val="3652DD"/>
                </a:solidFill>
                <a:latin typeface="Poppins"/>
                <a:ea typeface="Poppins"/>
                <a:cs typeface="Poppins"/>
                <a:sym typeface="Poppins"/>
              </a:rPr>
              <a:t>each.value</a:t>
            </a:r>
            <a:r>
              <a:rPr lang="en-US" sz="2489" spc="-74">
                <a:solidFill>
                  <a:srgbClr val="000000"/>
                </a:solidFill>
                <a:latin typeface="Poppins"/>
                <a:ea typeface="Poppins"/>
                <a:cs typeface="Poppins"/>
                <a:sym typeface="Poppins"/>
              </a:rPr>
              <a:t>: giá trị là value của 1 cặp key-value.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2805386" y="3623878"/>
            <a:ext cx="6549318" cy="5438273"/>
          </a:xfrm>
          <a:custGeom>
            <a:avLst/>
            <a:gdLst/>
            <a:ahLst/>
            <a:cxnLst/>
            <a:rect l="l" t="t" r="r" b="b"/>
            <a:pathLst>
              <a:path w="6549318" h="5438273">
                <a:moveTo>
                  <a:pt x="0" y="0"/>
                </a:moveTo>
                <a:lnTo>
                  <a:pt x="6549318" y="0"/>
                </a:lnTo>
                <a:lnTo>
                  <a:pt x="6549318" y="5438272"/>
                </a:lnTo>
                <a:lnTo>
                  <a:pt x="0" y="5438272"/>
                </a:lnTo>
                <a:lnTo>
                  <a:pt x="0" y="0"/>
                </a:lnTo>
                <a:close/>
              </a:path>
            </a:pathLst>
          </a:custGeom>
          <a:blipFill>
            <a:blip r:embed="rId11"/>
            <a:stretch>
              <a:fillRect/>
            </a:stretch>
          </a:blipFill>
        </p:spPr>
      </p:sp>
      <p:sp>
        <p:nvSpPr>
          <p:cNvPr id="9" name="Freeform 9"/>
          <p:cNvSpPr/>
          <p:nvPr/>
        </p:nvSpPr>
        <p:spPr>
          <a:xfrm>
            <a:off x="10227753" y="3424223"/>
            <a:ext cx="5434990" cy="5837582"/>
          </a:xfrm>
          <a:custGeom>
            <a:avLst/>
            <a:gdLst/>
            <a:ahLst/>
            <a:cxnLst/>
            <a:rect l="l" t="t" r="r" b="b"/>
            <a:pathLst>
              <a:path w="5434990" h="5837582">
                <a:moveTo>
                  <a:pt x="0" y="0"/>
                </a:moveTo>
                <a:lnTo>
                  <a:pt x="5434990" y="0"/>
                </a:lnTo>
                <a:lnTo>
                  <a:pt x="5434990" y="5837582"/>
                </a:lnTo>
                <a:lnTo>
                  <a:pt x="0" y="5837582"/>
                </a:lnTo>
                <a:lnTo>
                  <a:pt x="0" y="0"/>
                </a:lnTo>
                <a:close/>
              </a:path>
            </a:pathLst>
          </a:custGeom>
          <a:blipFill>
            <a:blip r:embed="rId12"/>
            <a:stretch>
              <a:fillRect/>
            </a:stretch>
          </a:blipFill>
        </p:spPr>
      </p:sp>
      <p:sp>
        <p:nvSpPr>
          <p:cNvPr id="10" name="TextBox 10"/>
          <p:cNvSpPr txBox="1"/>
          <p:nvPr/>
        </p:nvSpPr>
        <p:spPr>
          <a:xfrm>
            <a:off x="2483844" y="1295712"/>
            <a:ext cx="13178899" cy="23281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Provider</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Cho phép chỉ định hoặc ghi đè region trên 1 cloud hoặc chỉ định 1 cloud khác so với cloud đang sử dụng</a:t>
            </a:r>
          </a:p>
          <a:p>
            <a:pPr algn="l">
              <a:lnSpc>
                <a:spcPts val="4680"/>
              </a:lnSpc>
            </a:pPr>
            <a:endParaRPr lang="en-US" sz="2489" spc="-74">
              <a:solidFill>
                <a:srgbClr val="000000"/>
              </a:solidFill>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938245" y="3410972"/>
            <a:ext cx="10411510" cy="5348509"/>
          </a:xfrm>
          <a:custGeom>
            <a:avLst/>
            <a:gdLst/>
            <a:ahLst/>
            <a:cxnLst/>
            <a:rect l="l" t="t" r="r" b="b"/>
            <a:pathLst>
              <a:path w="10411510" h="5348509">
                <a:moveTo>
                  <a:pt x="0" y="0"/>
                </a:moveTo>
                <a:lnTo>
                  <a:pt x="10411510" y="0"/>
                </a:lnTo>
                <a:lnTo>
                  <a:pt x="10411510" y="5348509"/>
                </a:lnTo>
                <a:lnTo>
                  <a:pt x="0" y="5348509"/>
                </a:lnTo>
                <a:lnTo>
                  <a:pt x="0" y="0"/>
                </a:lnTo>
                <a:close/>
              </a:path>
            </a:pathLst>
          </a:custGeom>
          <a:blipFill>
            <a:blip r:embed="rId9"/>
            <a:stretch>
              <a:fillRect/>
            </a:stretch>
          </a:blipFill>
        </p:spPr>
      </p:sp>
      <p:sp>
        <p:nvSpPr>
          <p:cNvPr id="7" name="TextBox 7"/>
          <p:cNvSpPr txBox="1"/>
          <p:nvPr/>
        </p:nvSpPr>
        <p:spPr>
          <a:xfrm>
            <a:off x="2483844" y="1295712"/>
            <a:ext cx="13044366" cy="17376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Depends_on</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Chỉ định sự phụ thuộc giữa các tài nguyên. Nó đảm bảo rằng một tài nguyên được tạo hoặc cập nhật trước tài nguyên khác</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483844" y="1295712"/>
            <a:ext cx="13044366" cy="64620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Lifecycle</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Xác định các quy tắc vòng đời để quản lý các cập nhật, thay thế và xóa tài nguyên.</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Lifecycle</a:t>
            </a:r>
            <a:r>
              <a:rPr lang="en-US" sz="2489" spc="-74">
                <a:solidFill>
                  <a:srgbClr val="000000"/>
                </a:solidFill>
                <a:latin typeface="Poppins"/>
                <a:ea typeface="Poppins"/>
                <a:cs typeface="Poppins"/>
                <a:sym typeface="Poppins"/>
              </a:rPr>
              <a:t> là 1 dạng </a:t>
            </a:r>
            <a:r>
              <a:rPr lang="en-US" sz="2489" spc="-74">
                <a:solidFill>
                  <a:srgbClr val="3652DD"/>
                </a:solidFill>
                <a:latin typeface="Poppins"/>
                <a:ea typeface="Poppins"/>
                <a:cs typeface="Poppins"/>
                <a:sym typeface="Poppins"/>
              </a:rPr>
              <a:t>block</a:t>
            </a:r>
            <a:r>
              <a:rPr lang="en-US" sz="2489" spc="-74">
                <a:solidFill>
                  <a:srgbClr val="000000"/>
                </a:solidFill>
                <a:latin typeface="Poppins"/>
                <a:ea typeface="Poppins"/>
                <a:cs typeface="Poppins"/>
                <a:sym typeface="Poppins"/>
              </a:rPr>
              <a:t> được chỉ định trong </a:t>
            </a:r>
            <a:r>
              <a:rPr lang="en-US" sz="2489" spc="-74">
                <a:solidFill>
                  <a:srgbClr val="3652DD"/>
                </a:solidFill>
                <a:latin typeface="Poppins"/>
                <a:ea typeface="Poppins"/>
                <a:cs typeface="Poppins"/>
                <a:sym typeface="Poppins"/>
              </a:rPr>
              <a:t>block</a:t>
            </a:r>
            <a:r>
              <a:rPr lang="en-US" sz="2489" spc="-74">
                <a:solidFill>
                  <a:srgbClr val="000000"/>
                </a:solidFill>
                <a:latin typeface="Poppins"/>
                <a:ea typeface="Poppins"/>
                <a:cs typeface="Poppins"/>
                <a:sym typeface="Poppins"/>
              </a:rPr>
              <a:t> tài nguyên để cung cấp hướng dẫn cụ thể cho tài nguyên đó.</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Các đối số có sẵn trong</a:t>
            </a:r>
            <a:r>
              <a:rPr lang="en-US" sz="2489" spc="-74">
                <a:solidFill>
                  <a:srgbClr val="3652DD"/>
                </a:solidFill>
                <a:latin typeface="Poppins"/>
                <a:ea typeface="Poppins"/>
                <a:cs typeface="Poppins"/>
                <a:sym typeface="Poppins"/>
              </a:rPr>
              <a:t> Lifecycle :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create_before_destroy : tạo tài nguyên thay thế trước khi xóa</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prevent_destroy :  ngăn Terraform phá hủy tài nguyên</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ignore_changes :  Chỉ định các thuộc tính mà Terraform nên bỏ qua khi xác định có cập nhật tài nguyên</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replace_triggered_by :  Chỉ định danh sách các thuộc tính mà khi thay đổi sẽ kích hoạt việc thay thế tài nguyên.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sp>
        <p:nvSpPr>
          <p:cNvPr id="2" name="Freeform 2"/>
          <p:cNvSpPr/>
          <p:nvPr/>
        </p:nvSpPr>
        <p:spPr>
          <a:xfrm>
            <a:off x="-782437" y="8468571"/>
            <a:ext cx="4769605" cy="4309989"/>
          </a:xfrm>
          <a:custGeom>
            <a:avLst/>
            <a:gdLst/>
            <a:ahLst/>
            <a:cxnLst/>
            <a:rect l="l" t="t" r="r" b="b"/>
            <a:pathLst>
              <a:path w="4769605" h="4309989">
                <a:moveTo>
                  <a:pt x="0" y="0"/>
                </a:moveTo>
                <a:lnTo>
                  <a:pt x="4769605" y="0"/>
                </a:lnTo>
                <a:lnTo>
                  <a:pt x="4769605" y="4309989"/>
                </a:lnTo>
                <a:lnTo>
                  <a:pt x="0" y="43099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07015" y="7348320"/>
            <a:ext cx="1773234" cy="1568095"/>
          </a:xfrm>
          <a:custGeom>
            <a:avLst/>
            <a:gdLst/>
            <a:ahLst/>
            <a:cxnLst/>
            <a:rect l="l" t="t" r="r" b="b"/>
            <a:pathLst>
              <a:path w="1773234" h="1568095">
                <a:moveTo>
                  <a:pt x="0" y="0"/>
                </a:moveTo>
                <a:lnTo>
                  <a:pt x="1773235" y="0"/>
                </a:lnTo>
                <a:lnTo>
                  <a:pt x="1773235" y="1568096"/>
                </a:lnTo>
                <a:lnTo>
                  <a:pt x="0" y="1568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748960" y="2982368"/>
            <a:ext cx="4374802" cy="4374802"/>
          </a:xfrm>
          <a:custGeom>
            <a:avLst/>
            <a:gdLst/>
            <a:ahLst/>
            <a:cxnLst/>
            <a:rect l="l" t="t" r="r" b="b"/>
            <a:pathLst>
              <a:path w="4374802" h="4374802">
                <a:moveTo>
                  <a:pt x="0" y="0"/>
                </a:moveTo>
                <a:lnTo>
                  <a:pt x="4374803" y="0"/>
                </a:lnTo>
                <a:lnTo>
                  <a:pt x="4374803" y="4374802"/>
                </a:lnTo>
                <a:lnTo>
                  <a:pt x="0" y="4374802"/>
                </a:lnTo>
                <a:lnTo>
                  <a:pt x="0" y="0"/>
                </a:lnTo>
                <a:close/>
              </a:path>
            </a:pathLst>
          </a:custGeom>
          <a:blipFill>
            <a:blip r:embed="rId6"/>
            <a:stretch>
              <a:fillRect/>
            </a:stretch>
          </a:blipFill>
        </p:spPr>
      </p:sp>
      <p:sp>
        <p:nvSpPr>
          <p:cNvPr id="5" name="Freeform 5"/>
          <p:cNvSpPr/>
          <p:nvPr/>
        </p:nvSpPr>
        <p:spPr>
          <a:xfrm>
            <a:off x="1197561" y="2125960"/>
            <a:ext cx="1390916" cy="1378746"/>
          </a:xfrm>
          <a:custGeom>
            <a:avLst/>
            <a:gdLst/>
            <a:ahLst/>
            <a:cxnLst/>
            <a:rect l="l" t="t" r="r" b="b"/>
            <a:pathLst>
              <a:path w="1390916" h="1378746">
                <a:moveTo>
                  <a:pt x="0" y="0"/>
                </a:moveTo>
                <a:lnTo>
                  <a:pt x="1390916" y="0"/>
                </a:lnTo>
                <a:lnTo>
                  <a:pt x="1390916" y="1378746"/>
                </a:lnTo>
                <a:lnTo>
                  <a:pt x="0" y="1378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538404" y="885660"/>
            <a:ext cx="3379115" cy="3430096"/>
          </a:xfrm>
          <a:custGeom>
            <a:avLst/>
            <a:gdLst/>
            <a:ahLst/>
            <a:cxnLst/>
            <a:rect l="l" t="t" r="r" b="b"/>
            <a:pathLst>
              <a:path w="3379115" h="3430096">
                <a:moveTo>
                  <a:pt x="0" y="0"/>
                </a:moveTo>
                <a:lnTo>
                  <a:pt x="3379115" y="0"/>
                </a:lnTo>
                <a:lnTo>
                  <a:pt x="3379115" y="3430096"/>
                </a:lnTo>
                <a:lnTo>
                  <a:pt x="0" y="34300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301819" y="-1687290"/>
            <a:ext cx="8169265" cy="3260279"/>
          </a:xfrm>
          <a:custGeom>
            <a:avLst/>
            <a:gdLst/>
            <a:ahLst/>
            <a:cxnLst/>
            <a:rect l="l" t="t" r="r" b="b"/>
            <a:pathLst>
              <a:path w="8169265" h="3260279">
                <a:moveTo>
                  <a:pt x="0" y="0"/>
                </a:moveTo>
                <a:lnTo>
                  <a:pt x="8169265" y="0"/>
                </a:lnTo>
                <a:lnTo>
                  <a:pt x="8169265" y="3260280"/>
                </a:lnTo>
                <a:lnTo>
                  <a:pt x="0" y="3260280"/>
                </a:lnTo>
                <a:lnTo>
                  <a:pt x="0" y="0"/>
                </a:lnTo>
                <a:close/>
              </a:path>
            </a:pathLst>
          </a:custGeom>
          <a:blipFill>
            <a:blip r:embed="rId11"/>
            <a:stretch>
              <a:fillRect/>
            </a:stretch>
          </a:blipFill>
        </p:spPr>
      </p:sp>
      <p:sp>
        <p:nvSpPr>
          <p:cNvPr id="8" name="Freeform 8"/>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2"/>
            <a:stretch>
              <a:fillRect/>
            </a:stretch>
          </a:blipFill>
        </p:spPr>
      </p:sp>
      <p:sp>
        <p:nvSpPr>
          <p:cNvPr id="9" name="Freeform 9"/>
          <p:cNvSpPr/>
          <p:nvPr/>
        </p:nvSpPr>
        <p:spPr>
          <a:xfrm>
            <a:off x="8605136" y="1514146"/>
            <a:ext cx="2054763" cy="1468222"/>
          </a:xfrm>
          <a:custGeom>
            <a:avLst/>
            <a:gdLst/>
            <a:ahLst/>
            <a:cxnLst/>
            <a:rect l="l" t="t" r="r" b="b"/>
            <a:pathLst>
              <a:path w="2054763" h="1468222">
                <a:moveTo>
                  <a:pt x="0" y="0"/>
                </a:moveTo>
                <a:lnTo>
                  <a:pt x="2054763" y="0"/>
                </a:lnTo>
                <a:lnTo>
                  <a:pt x="2054763" y="1468222"/>
                </a:lnTo>
                <a:lnTo>
                  <a:pt x="0" y="14682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7867446" y="-2852606"/>
            <a:ext cx="11992299" cy="4778541"/>
          </a:xfrm>
          <a:custGeom>
            <a:avLst/>
            <a:gdLst/>
            <a:ahLst/>
            <a:cxnLst/>
            <a:rect l="l" t="t" r="r" b="b"/>
            <a:pathLst>
              <a:path w="11992299" h="4778541">
                <a:moveTo>
                  <a:pt x="0" y="0"/>
                </a:moveTo>
                <a:lnTo>
                  <a:pt x="11992300" y="0"/>
                </a:lnTo>
                <a:lnTo>
                  <a:pt x="11992300" y="4778541"/>
                </a:lnTo>
                <a:lnTo>
                  <a:pt x="0" y="4778541"/>
                </a:lnTo>
                <a:lnTo>
                  <a:pt x="0" y="0"/>
                </a:lnTo>
                <a:close/>
              </a:path>
            </a:pathLst>
          </a:custGeom>
          <a:blipFill>
            <a:blip r:embed="rId15"/>
            <a:stretch>
              <a:fillRect/>
            </a:stretch>
          </a:blipFill>
        </p:spPr>
      </p:sp>
      <p:sp>
        <p:nvSpPr>
          <p:cNvPr id="11" name="Freeform 11"/>
          <p:cNvSpPr/>
          <p:nvPr/>
        </p:nvSpPr>
        <p:spPr>
          <a:xfrm>
            <a:off x="7592612" y="6831773"/>
            <a:ext cx="2718663" cy="2718663"/>
          </a:xfrm>
          <a:custGeom>
            <a:avLst/>
            <a:gdLst/>
            <a:ahLst/>
            <a:cxnLst/>
            <a:rect l="l" t="t" r="r" b="b"/>
            <a:pathLst>
              <a:path w="2718663" h="2718663">
                <a:moveTo>
                  <a:pt x="0" y="0"/>
                </a:moveTo>
                <a:lnTo>
                  <a:pt x="2718663" y="0"/>
                </a:lnTo>
                <a:lnTo>
                  <a:pt x="2718663" y="2718663"/>
                </a:lnTo>
                <a:lnTo>
                  <a:pt x="0" y="2718663"/>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grpSp>
        <p:nvGrpSpPr>
          <p:cNvPr id="12" name="Group 12"/>
          <p:cNvGrpSpPr/>
          <p:nvPr/>
        </p:nvGrpSpPr>
        <p:grpSpPr>
          <a:xfrm>
            <a:off x="1028700" y="8601921"/>
            <a:ext cx="2933449" cy="593512"/>
            <a:chOff x="0" y="0"/>
            <a:chExt cx="3911265" cy="791349"/>
          </a:xfrm>
        </p:grpSpPr>
        <p:grpSp>
          <p:nvGrpSpPr>
            <p:cNvPr id="13" name="Group 13"/>
            <p:cNvGrpSpPr/>
            <p:nvPr/>
          </p:nvGrpSpPr>
          <p:grpSpPr>
            <a:xfrm>
              <a:off x="0" y="0"/>
              <a:ext cx="3911265" cy="791349"/>
              <a:chOff x="0" y="0"/>
              <a:chExt cx="2008644" cy="406400"/>
            </a:xfrm>
          </p:grpSpPr>
          <p:sp>
            <p:nvSpPr>
              <p:cNvPr id="14" name="Freeform 14"/>
              <p:cNvSpPr/>
              <p:nvPr/>
            </p:nvSpPr>
            <p:spPr>
              <a:xfrm>
                <a:off x="0" y="0"/>
                <a:ext cx="2008644" cy="406400"/>
              </a:xfrm>
              <a:custGeom>
                <a:avLst/>
                <a:gdLst/>
                <a:ahLst/>
                <a:cxnLst/>
                <a:rect l="l" t="t" r="r" b="b"/>
                <a:pathLst>
                  <a:path w="2008644" h="406400">
                    <a:moveTo>
                      <a:pt x="1805444" y="0"/>
                    </a:moveTo>
                    <a:cubicBezTo>
                      <a:pt x="1917668" y="0"/>
                      <a:pt x="2008644" y="90976"/>
                      <a:pt x="2008644" y="203200"/>
                    </a:cubicBezTo>
                    <a:cubicBezTo>
                      <a:pt x="2008644" y="315424"/>
                      <a:pt x="1917668" y="406400"/>
                      <a:pt x="18054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000000"/>
                </a:solidFill>
                <a:prstDash val="solid"/>
                <a:miter/>
              </a:ln>
            </p:spPr>
          </p:sp>
          <p:sp>
            <p:nvSpPr>
              <p:cNvPr id="15" name="TextBox 15"/>
              <p:cNvSpPr txBox="1"/>
              <p:nvPr/>
            </p:nvSpPr>
            <p:spPr>
              <a:xfrm>
                <a:off x="0" y="-38100"/>
                <a:ext cx="2008644" cy="444500"/>
              </a:xfrm>
              <a:prstGeom prst="rect">
                <a:avLst/>
              </a:prstGeom>
            </p:spPr>
            <p:txBody>
              <a:bodyPr lIns="50800" tIns="50800" rIns="50800" bIns="50800" rtlCol="0" anchor="ctr"/>
              <a:lstStyle/>
              <a:p>
                <a:pPr algn="ctr">
                  <a:lnSpc>
                    <a:spcPts val="2520"/>
                  </a:lnSpc>
                </a:pPr>
                <a:r>
                  <a:rPr lang="en-US" sz="1800">
                    <a:solidFill>
                      <a:srgbClr val="000000"/>
                    </a:solidFill>
                    <a:latin typeface="Montserrat"/>
                    <a:ea typeface="Montserrat"/>
                    <a:cs typeface="Montserrat"/>
                    <a:sym typeface="Montserrat"/>
                  </a:rPr>
                  <a:t>         Nguyễn Văn Huân</a:t>
                </a:r>
              </a:p>
            </p:txBody>
          </p:sp>
        </p:grpSp>
        <p:sp>
          <p:nvSpPr>
            <p:cNvPr id="16" name="Freeform 16"/>
            <p:cNvSpPr/>
            <p:nvPr/>
          </p:nvSpPr>
          <p:spPr>
            <a:xfrm>
              <a:off x="266831" y="148888"/>
              <a:ext cx="493574" cy="493574"/>
            </a:xfrm>
            <a:custGeom>
              <a:avLst/>
              <a:gdLst/>
              <a:ahLst/>
              <a:cxnLst/>
              <a:rect l="l" t="t" r="r" b="b"/>
              <a:pathLst>
                <a:path w="493574" h="493574">
                  <a:moveTo>
                    <a:pt x="0" y="0"/>
                  </a:moveTo>
                  <a:lnTo>
                    <a:pt x="493574" y="0"/>
                  </a:lnTo>
                  <a:lnTo>
                    <a:pt x="493574" y="493573"/>
                  </a:lnTo>
                  <a:lnTo>
                    <a:pt x="0" y="49357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sp>
        <p:nvSpPr>
          <p:cNvPr id="17" name="TextBox 17"/>
          <p:cNvSpPr txBox="1"/>
          <p:nvPr/>
        </p:nvSpPr>
        <p:spPr>
          <a:xfrm>
            <a:off x="2802291" y="2534033"/>
            <a:ext cx="5593295" cy="637298"/>
          </a:xfrm>
          <a:prstGeom prst="rect">
            <a:avLst/>
          </a:prstGeom>
        </p:spPr>
        <p:txBody>
          <a:bodyPr lIns="0" tIns="0" rIns="0" bIns="0" rtlCol="0" anchor="t">
            <a:spAutoFit/>
          </a:bodyPr>
          <a:lstStyle/>
          <a:p>
            <a:pPr algn="l">
              <a:lnSpc>
                <a:spcPts val="5298"/>
              </a:lnSpc>
            </a:pPr>
            <a:r>
              <a:rPr lang="en-US" sz="3784" b="1">
                <a:solidFill>
                  <a:srgbClr val="000000"/>
                </a:solidFill>
                <a:latin typeface="Montserrat Ultra-Bold"/>
                <a:ea typeface="Montserrat Ultra-Bold"/>
                <a:cs typeface="Montserrat Ultra-Bold"/>
                <a:sym typeface="Montserrat Ultra-Bold"/>
              </a:rPr>
              <a:t>Huan Nguyen</a:t>
            </a:r>
          </a:p>
        </p:txBody>
      </p:sp>
      <p:sp>
        <p:nvSpPr>
          <p:cNvPr id="18" name="TextBox 18"/>
          <p:cNvSpPr txBox="1"/>
          <p:nvPr/>
        </p:nvSpPr>
        <p:spPr>
          <a:xfrm>
            <a:off x="1028700" y="4338018"/>
            <a:ext cx="7576436" cy="2110733"/>
          </a:xfrm>
          <a:prstGeom prst="rect">
            <a:avLst/>
          </a:prstGeom>
        </p:spPr>
        <p:txBody>
          <a:bodyPr lIns="0" tIns="0" rIns="0" bIns="0" rtlCol="0" anchor="t">
            <a:spAutoFit/>
          </a:bodyPr>
          <a:lstStyle/>
          <a:p>
            <a:pPr algn="l">
              <a:lnSpc>
                <a:spcPts val="8189"/>
              </a:lnSpc>
            </a:pPr>
            <a:r>
              <a:rPr lang="en-US" sz="7799">
                <a:solidFill>
                  <a:srgbClr val="000000"/>
                </a:solidFill>
                <a:latin typeface="Montserrat"/>
                <a:ea typeface="Montserrat"/>
                <a:cs typeface="Montserrat"/>
                <a:sym typeface="Montserrat"/>
              </a:rPr>
              <a:t>Working with Terraform</a:t>
            </a:r>
          </a:p>
        </p:txBody>
      </p:sp>
      <p:sp>
        <p:nvSpPr>
          <p:cNvPr id="19" name="Freeform 19"/>
          <p:cNvSpPr/>
          <p:nvPr/>
        </p:nvSpPr>
        <p:spPr>
          <a:xfrm>
            <a:off x="1197561" y="7732382"/>
            <a:ext cx="367778" cy="525397"/>
          </a:xfrm>
          <a:custGeom>
            <a:avLst/>
            <a:gdLst/>
            <a:ahLst/>
            <a:cxnLst/>
            <a:rect l="l" t="t" r="r" b="b"/>
            <a:pathLst>
              <a:path w="367778" h="525397">
                <a:moveTo>
                  <a:pt x="0" y="0"/>
                </a:moveTo>
                <a:lnTo>
                  <a:pt x="367778" y="0"/>
                </a:lnTo>
                <a:lnTo>
                  <a:pt x="367778" y="525397"/>
                </a:lnTo>
                <a:lnTo>
                  <a:pt x="0" y="52539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0" name="TextBox 20"/>
          <p:cNvSpPr txBox="1"/>
          <p:nvPr/>
        </p:nvSpPr>
        <p:spPr>
          <a:xfrm>
            <a:off x="1704551" y="7926944"/>
            <a:ext cx="2697973" cy="330835"/>
          </a:xfrm>
          <a:prstGeom prst="rect">
            <a:avLst/>
          </a:prstGeom>
        </p:spPr>
        <p:txBody>
          <a:bodyPr lIns="0" tIns="0" rIns="0" bIns="0" rtlCol="0" anchor="t">
            <a:spAutoFit/>
          </a:bodyPr>
          <a:lstStyle/>
          <a:p>
            <a:pPr algn="l">
              <a:lnSpc>
                <a:spcPts val="2765"/>
              </a:lnSpc>
              <a:spcBef>
                <a:spcPct val="0"/>
              </a:spcBef>
            </a:pPr>
            <a:r>
              <a:rPr lang="en-US" sz="1975">
                <a:solidFill>
                  <a:srgbClr val="000000"/>
                </a:solidFill>
                <a:latin typeface="Montserrat"/>
                <a:ea typeface="Montserrat"/>
                <a:cs typeface="Montserrat"/>
                <a:sym typeface="Montserrat"/>
              </a:rPr>
              <a:t>Ha Noi, Viet Nam</a:t>
            </a:r>
          </a:p>
        </p:txBody>
      </p:sp>
      <p:sp>
        <p:nvSpPr>
          <p:cNvPr id="21" name="TextBox 21"/>
          <p:cNvSpPr txBox="1"/>
          <p:nvPr/>
        </p:nvSpPr>
        <p:spPr>
          <a:xfrm>
            <a:off x="1675976" y="6696815"/>
            <a:ext cx="11386994" cy="641980"/>
          </a:xfrm>
          <a:prstGeom prst="rect">
            <a:avLst/>
          </a:prstGeom>
        </p:spPr>
        <p:txBody>
          <a:bodyPr lIns="0" tIns="0" rIns="0" bIns="0" rtlCol="0" anchor="t">
            <a:spAutoFit/>
          </a:bodyPr>
          <a:lstStyle/>
          <a:p>
            <a:pPr algn="l">
              <a:lnSpc>
                <a:spcPts val="4934"/>
              </a:lnSpc>
            </a:pPr>
            <a:r>
              <a:rPr lang="en-US" sz="4699" i="1">
                <a:solidFill>
                  <a:srgbClr val="000000"/>
                </a:solidFill>
                <a:latin typeface="Montserrat Italics"/>
                <a:ea typeface="Montserrat Italics"/>
                <a:cs typeface="Montserrat Italics"/>
                <a:sym typeface="Montserrat Italics"/>
              </a:rPr>
              <a:t>4. Data sources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4530460" y="4636103"/>
            <a:ext cx="6998564" cy="3959188"/>
          </a:xfrm>
          <a:custGeom>
            <a:avLst/>
            <a:gdLst/>
            <a:ahLst/>
            <a:cxnLst/>
            <a:rect l="l" t="t" r="r" b="b"/>
            <a:pathLst>
              <a:path w="6998564" h="3959188">
                <a:moveTo>
                  <a:pt x="0" y="0"/>
                </a:moveTo>
                <a:lnTo>
                  <a:pt x="6998564" y="0"/>
                </a:lnTo>
                <a:lnTo>
                  <a:pt x="6998564" y="3959187"/>
                </a:lnTo>
                <a:lnTo>
                  <a:pt x="0" y="3959187"/>
                </a:lnTo>
                <a:lnTo>
                  <a:pt x="0" y="0"/>
                </a:lnTo>
                <a:close/>
              </a:path>
            </a:pathLst>
          </a:custGeom>
          <a:blipFill>
            <a:blip r:embed="rId9"/>
            <a:stretch>
              <a:fillRect/>
            </a:stretch>
          </a:blipFill>
        </p:spPr>
      </p:sp>
      <p:sp>
        <p:nvSpPr>
          <p:cNvPr id="7" name="Freeform 7"/>
          <p:cNvSpPr/>
          <p:nvPr/>
        </p:nvSpPr>
        <p:spPr>
          <a:xfrm>
            <a:off x="1486968" y="5929557"/>
            <a:ext cx="1189814" cy="1189814"/>
          </a:xfrm>
          <a:custGeom>
            <a:avLst/>
            <a:gdLst/>
            <a:ahLst/>
            <a:cxnLst/>
            <a:rect l="l" t="t" r="r" b="b"/>
            <a:pathLst>
              <a:path w="1189814" h="1189814">
                <a:moveTo>
                  <a:pt x="0" y="0"/>
                </a:moveTo>
                <a:lnTo>
                  <a:pt x="1189814" y="0"/>
                </a:lnTo>
                <a:lnTo>
                  <a:pt x="1189814" y="1189814"/>
                </a:lnTo>
                <a:lnTo>
                  <a:pt x="0" y="11898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3025543" y="6342423"/>
            <a:ext cx="1156156" cy="546546"/>
          </a:xfrm>
          <a:custGeom>
            <a:avLst/>
            <a:gdLst/>
            <a:ahLst/>
            <a:cxnLst/>
            <a:rect l="l" t="t" r="r" b="b"/>
            <a:pathLst>
              <a:path w="1156156" h="546546">
                <a:moveTo>
                  <a:pt x="0" y="0"/>
                </a:moveTo>
                <a:lnTo>
                  <a:pt x="1156156" y="0"/>
                </a:lnTo>
                <a:lnTo>
                  <a:pt x="1156156" y="546547"/>
                </a:lnTo>
                <a:lnTo>
                  <a:pt x="0" y="54654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2236698" y="2536919"/>
            <a:ext cx="3655045" cy="1550625"/>
          </a:xfrm>
          <a:custGeom>
            <a:avLst/>
            <a:gdLst/>
            <a:ahLst/>
            <a:cxnLst/>
            <a:rect l="l" t="t" r="r" b="b"/>
            <a:pathLst>
              <a:path w="3655045" h="1550625">
                <a:moveTo>
                  <a:pt x="0" y="0"/>
                </a:moveTo>
                <a:lnTo>
                  <a:pt x="3655045" y="0"/>
                </a:lnTo>
                <a:lnTo>
                  <a:pt x="3655045" y="1550625"/>
                </a:lnTo>
                <a:lnTo>
                  <a:pt x="0" y="1550625"/>
                </a:lnTo>
                <a:lnTo>
                  <a:pt x="0" y="0"/>
                </a:lnTo>
                <a:close/>
              </a:path>
            </a:pathLst>
          </a:custGeom>
          <a:blipFill>
            <a:blip r:embed="rId14"/>
            <a:stretch>
              <a:fillRect/>
            </a:stretch>
          </a:blipFill>
        </p:spPr>
      </p:sp>
      <p:grpSp>
        <p:nvGrpSpPr>
          <p:cNvPr id="10" name="Group 10"/>
          <p:cNvGrpSpPr/>
          <p:nvPr/>
        </p:nvGrpSpPr>
        <p:grpSpPr>
          <a:xfrm>
            <a:off x="7481508" y="5143500"/>
            <a:ext cx="3546806" cy="424243"/>
            <a:chOff x="0" y="0"/>
            <a:chExt cx="934138" cy="111735"/>
          </a:xfrm>
        </p:grpSpPr>
        <p:sp>
          <p:nvSpPr>
            <p:cNvPr id="11" name="Freeform 11"/>
            <p:cNvSpPr/>
            <p:nvPr/>
          </p:nvSpPr>
          <p:spPr>
            <a:xfrm>
              <a:off x="0" y="0"/>
              <a:ext cx="934138" cy="111735"/>
            </a:xfrm>
            <a:custGeom>
              <a:avLst/>
              <a:gdLst/>
              <a:ahLst/>
              <a:cxnLst/>
              <a:rect l="l" t="t" r="r" b="b"/>
              <a:pathLst>
                <a:path w="934138" h="111735">
                  <a:moveTo>
                    <a:pt x="30559" y="0"/>
                  </a:moveTo>
                  <a:lnTo>
                    <a:pt x="903579" y="0"/>
                  </a:lnTo>
                  <a:cubicBezTo>
                    <a:pt x="911684" y="0"/>
                    <a:pt x="919457" y="3220"/>
                    <a:pt x="925188" y="8951"/>
                  </a:cubicBezTo>
                  <a:cubicBezTo>
                    <a:pt x="930919" y="14681"/>
                    <a:pt x="934138" y="22454"/>
                    <a:pt x="934138" y="30559"/>
                  </a:cubicBezTo>
                  <a:lnTo>
                    <a:pt x="934138" y="81176"/>
                  </a:lnTo>
                  <a:cubicBezTo>
                    <a:pt x="934138" y="89281"/>
                    <a:pt x="930919" y="97053"/>
                    <a:pt x="925188" y="102784"/>
                  </a:cubicBezTo>
                  <a:cubicBezTo>
                    <a:pt x="919457" y="108515"/>
                    <a:pt x="911684" y="111735"/>
                    <a:pt x="903579" y="111735"/>
                  </a:cubicBezTo>
                  <a:lnTo>
                    <a:pt x="30559" y="111735"/>
                  </a:lnTo>
                  <a:cubicBezTo>
                    <a:pt x="22454" y="111735"/>
                    <a:pt x="14681" y="108515"/>
                    <a:pt x="8951" y="102784"/>
                  </a:cubicBezTo>
                  <a:cubicBezTo>
                    <a:pt x="3220" y="97053"/>
                    <a:pt x="0" y="89281"/>
                    <a:pt x="0" y="81176"/>
                  </a:cubicBezTo>
                  <a:lnTo>
                    <a:pt x="0" y="30559"/>
                  </a:lnTo>
                  <a:cubicBezTo>
                    <a:pt x="0" y="22454"/>
                    <a:pt x="3220" y="14681"/>
                    <a:pt x="8951" y="8951"/>
                  </a:cubicBezTo>
                  <a:cubicBezTo>
                    <a:pt x="14681" y="3220"/>
                    <a:pt x="22454" y="0"/>
                    <a:pt x="30559" y="0"/>
                  </a:cubicBezTo>
                  <a:close/>
                </a:path>
              </a:pathLst>
            </a:custGeom>
            <a:solidFill>
              <a:srgbClr val="000000">
                <a:alpha val="0"/>
              </a:srgbClr>
            </a:solidFill>
            <a:ln w="19050" cap="sq">
              <a:gradFill>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prstDash val="solid"/>
              <a:miter/>
            </a:ln>
          </p:spPr>
        </p:sp>
        <p:sp>
          <p:nvSpPr>
            <p:cNvPr id="12" name="TextBox 12"/>
            <p:cNvSpPr txBox="1"/>
            <p:nvPr/>
          </p:nvSpPr>
          <p:spPr>
            <a:xfrm>
              <a:off x="0" y="-9525"/>
              <a:ext cx="934138" cy="121260"/>
            </a:xfrm>
            <a:prstGeom prst="rect">
              <a:avLst/>
            </a:prstGeom>
          </p:spPr>
          <p:txBody>
            <a:bodyPr lIns="50800" tIns="50800" rIns="50800" bIns="50800" rtlCol="0" anchor="ctr"/>
            <a:lstStyle/>
            <a:p>
              <a:pPr algn="ctr">
                <a:lnSpc>
                  <a:spcPts val="2813"/>
                </a:lnSpc>
              </a:pPr>
              <a:endParaRPr/>
            </a:p>
          </p:txBody>
        </p:sp>
      </p:grpSp>
      <p:pic>
        <p:nvPicPr>
          <p:cNvPr id="13" name="Picture 13"/>
          <p:cNvPicPr>
            <a:picLocks noChangeAspect="1"/>
          </p:cNvPicPr>
          <p:nvPr/>
        </p:nvPicPr>
        <p:blipFill>
          <a:blip r:embed="rId15"/>
          <a:srcRect/>
          <a:stretch>
            <a:fillRect/>
          </a:stretch>
        </p:blipFill>
        <p:spPr>
          <a:xfrm rot="5400000">
            <a:off x="10918965" y="3278001"/>
            <a:ext cx="2186969" cy="1968272"/>
          </a:xfrm>
          <a:prstGeom prst="rect">
            <a:avLst/>
          </a:prstGeom>
        </p:spPr>
      </p:pic>
      <p:sp>
        <p:nvSpPr>
          <p:cNvPr id="14" name="TextBox 14"/>
          <p:cNvSpPr txBox="1"/>
          <p:nvPr/>
        </p:nvSpPr>
        <p:spPr>
          <a:xfrm>
            <a:off x="2483844" y="1295712"/>
            <a:ext cx="13756623" cy="5565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Tạo sao cần Data resource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4895157" y="4392953"/>
            <a:ext cx="8443714" cy="5011310"/>
          </a:xfrm>
          <a:custGeom>
            <a:avLst/>
            <a:gdLst/>
            <a:ahLst/>
            <a:cxnLst/>
            <a:rect l="l" t="t" r="r" b="b"/>
            <a:pathLst>
              <a:path w="8443714" h="5011310">
                <a:moveTo>
                  <a:pt x="0" y="0"/>
                </a:moveTo>
                <a:lnTo>
                  <a:pt x="8443715" y="0"/>
                </a:lnTo>
                <a:lnTo>
                  <a:pt x="8443715" y="5011310"/>
                </a:lnTo>
                <a:lnTo>
                  <a:pt x="0" y="5011310"/>
                </a:lnTo>
                <a:lnTo>
                  <a:pt x="0" y="0"/>
                </a:lnTo>
                <a:close/>
              </a:path>
            </a:pathLst>
          </a:custGeom>
          <a:blipFill>
            <a:blip r:embed="rId7"/>
            <a:stretch>
              <a:fillRect/>
            </a:stretch>
          </a:blipFill>
        </p:spPr>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483844" y="1295712"/>
            <a:ext cx="13756623" cy="29187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Data resource</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Lấy thông tin của 1 dạng tài nguyên bên ngoài sự quản lý của Terraform hoặc đã tồn tại</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Được miêu tả bằng  block</a:t>
            </a:r>
            <a:r>
              <a:rPr lang="en-US" sz="2489" spc="-74">
                <a:solidFill>
                  <a:srgbClr val="3652DD"/>
                </a:solidFill>
                <a:latin typeface="Poppins"/>
                <a:ea typeface="Poppins"/>
                <a:cs typeface="Poppins"/>
                <a:sym typeface="Poppins"/>
              </a:rPr>
              <a:t> Data</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Mỗi 1 </a:t>
            </a:r>
            <a:r>
              <a:rPr lang="en-US" sz="2489" spc="-74">
                <a:solidFill>
                  <a:srgbClr val="2FFFC7"/>
                </a:solidFill>
                <a:latin typeface="Poppins"/>
                <a:ea typeface="Poppins"/>
                <a:cs typeface="Poppins"/>
                <a:sym typeface="Poppins"/>
              </a:rPr>
              <a:t>resource</a:t>
            </a:r>
            <a:r>
              <a:rPr lang="en-US" sz="2489" spc="-74">
                <a:solidFill>
                  <a:srgbClr val="000000"/>
                </a:solidFill>
                <a:latin typeface="Poppins"/>
                <a:ea typeface="Poppins"/>
                <a:cs typeface="Poppins"/>
                <a:sym typeface="Poppins"/>
              </a:rPr>
              <a:t> có 1 </a:t>
            </a:r>
            <a:r>
              <a:rPr lang="en-US" sz="2489" spc="-74">
                <a:solidFill>
                  <a:srgbClr val="2FFFC7"/>
                </a:solidFill>
                <a:latin typeface="Poppins"/>
                <a:ea typeface="Poppins"/>
                <a:cs typeface="Poppins"/>
                <a:sym typeface="Poppins"/>
              </a:rPr>
              <a:t>data resource</a:t>
            </a:r>
            <a:r>
              <a:rPr lang="en-US" sz="2489" spc="-74">
                <a:solidFill>
                  <a:srgbClr val="000000"/>
                </a:solidFill>
                <a:latin typeface="Poppins"/>
                <a:ea typeface="Poppins"/>
                <a:cs typeface="Poppins"/>
                <a:sym typeface="Poppins"/>
              </a:rPr>
              <a:t> riêng để tham chiếu</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Sử dụng cú pháp </a:t>
            </a:r>
            <a:r>
              <a:rPr lang="en-US" sz="2489" spc="-74">
                <a:solidFill>
                  <a:srgbClr val="3652DD"/>
                </a:solidFill>
                <a:latin typeface="Poppins"/>
                <a:ea typeface="Poppins"/>
                <a:cs typeface="Poppins"/>
                <a:sym typeface="Poppins"/>
              </a:rPr>
              <a:t>data</a:t>
            </a:r>
            <a:r>
              <a:rPr lang="en-US" sz="2489" spc="-74">
                <a:solidFill>
                  <a:srgbClr val="000000"/>
                </a:solidFill>
                <a:latin typeface="Poppins"/>
                <a:ea typeface="Poppins"/>
                <a:cs typeface="Poppins"/>
                <a:sym typeface="Poppins"/>
              </a:rPr>
              <a:t>.</a:t>
            </a:r>
            <a:r>
              <a:rPr lang="en-US" sz="2489" spc="-74">
                <a:solidFill>
                  <a:srgbClr val="FDB034"/>
                </a:solidFill>
                <a:latin typeface="Poppins"/>
                <a:ea typeface="Poppins"/>
                <a:cs typeface="Poppins"/>
                <a:sym typeface="Poppins"/>
              </a:rPr>
              <a:t>&lt;type&gt;.&lt;name&gt;.&lt;attribute&gt; </a:t>
            </a:r>
            <a:r>
              <a:rPr lang="en-US" sz="2489" spc="-74">
                <a:solidFill>
                  <a:srgbClr val="000000"/>
                </a:solidFill>
                <a:latin typeface="Poppins"/>
                <a:ea typeface="Poppins"/>
                <a:cs typeface="Poppins"/>
                <a:sym typeface="Poppins"/>
              </a:rPr>
              <a:t>để lấy dữ liệu mong muốn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sp>
        <p:nvSpPr>
          <p:cNvPr id="2" name="Freeform 2"/>
          <p:cNvSpPr/>
          <p:nvPr/>
        </p:nvSpPr>
        <p:spPr>
          <a:xfrm>
            <a:off x="-782437" y="8468571"/>
            <a:ext cx="4769605" cy="4309989"/>
          </a:xfrm>
          <a:custGeom>
            <a:avLst/>
            <a:gdLst/>
            <a:ahLst/>
            <a:cxnLst/>
            <a:rect l="l" t="t" r="r" b="b"/>
            <a:pathLst>
              <a:path w="4769605" h="4309989">
                <a:moveTo>
                  <a:pt x="0" y="0"/>
                </a:moveTo>
                <a:lnTo>
                  <a:pt x="4769605" y="0"/>
                </a:lnTo>
                <a:lnTo>
                  <a:pt x="4769605" y="4309989"/>
                </a:lnTo>
                <a:lnTo>
                  <a:pt x="0" y="43099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07015" y="7348320"/>
            <a:ext cx="1773234" cy="1568095"/>
          </a:xfrm>
          <a:custGeom>
            <a:avLst/>
            <a:gdLst/>
            <a:ahLst/>
            <a:cxnLst/>
            <a:rect l="l" t="t" r="r" b="b"/>
            <a:pathLst>
              <a:path w="1773234" h="1568095">
                <a:moveTo>
                  <a:pt x="0" y="0"/>
                </a:moveTo>
                <a:lnTo>
                  <a:pt x="1773235" y="0"/>
                </a:lnTo>
                <a:lnTo>
                  <a:pt x="1773235" y="1568096"/>
                </a:lnTo>
                <a:lnTo>
                  <a:pt x="0" y="1568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748960" y="2982368"/>
            <a:ext cx="4374802" cy="4374802"/>
          </a:xfrm>
          <a:custGeom>
            <a:avLst/>
            <a:gdLst/>
            <a:ahLst/>
            <a:cxnLst/>
            <a:rect l="l" t="t" r="r" b="b"/>
            <a:pathLst>
              <a:path w="4374802" h="4374802">
                <a:moveTo>
                  <a:pt x="0" y="0"/>
                </a:moveTo>
                <a:lnTo>
                  <a:pt x="4374803" y="0"/>
                </a:lnTo>
                <a:lnTo>
                  <a:pt x="4374803" y="4374802"/>
                </a:lnTo>
                <a:lnTo>
                  <a:pt x="0" y="4374802"/>
                </a:lnTo>
                <a:lnTo>
                  <a:pt x="0" y="0"/>
                </a:lnTo>
                <a:close/>
              </a:path>
            </a:pathLst>
          </a:custGeom>
          <a:blipFill>
            <a:blip r:embed="rId6"/>
            <a:stretch>
              <a:fillRect/>
            </a:stretch>
          </a:blipFill>
        </p:spPr>
      </p:sp>
      <p:sp>
        <p:nvSpPr>
          <p:cNvPr id="5" name="Freeform 5"/>
          <p:cNvSpPr/>
          <p:nvPr/>
        </p:nvSpPr>
        <p:spPr>
          <a:xfrm>
            <a:off x="1197561" y="2125960"/>
            <a:ext cx="1390916" cy="1378746"/>
          </a:xfrm>
          <a:custGeom>
            <a:avLst/>
            <a:gdLst/>
            <a:ahLst/>
            <a:cxnLst/>
            <a:rect l="l" t="t" r="r" b="b"/>
            <a:pathLst>
              <a:path w="1390916" h="1378746">
                <a:moveTo>
                  <a:pt x="0" y="0"/>
                </a:moveTo>
                <a:lnTo>
                  <a:pt x="1390916" y="0"/>
                </a:lnTo>
                <a:lnTo>
                  <a:pt x="1390916" y="1378746"/>
                </a:lnTo>
                <a:lnTo>
                  <a:pt x="0" y="1378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538404" y="885660"/>
            <a:ext cx="3379115" cy="3430096"/>
          </a:xfrm>
          <a:custGeom>
            <a:avLst/>
            <a:gdLst/>
            <a:ahLst/>
            <a:cxnLst/>
            <a:rect l="l" t="t" r="r" b="b"/>
            <a:pathLst>
              <a:path w="3379115" h="3430096">
                <a:moveTo>
                  <a:pt x="0" y="0"/>
                </a:moveTo>
                <a:lnTo>
                  <a:pt x="3379115" y="0"/>
                </a:lnTo>
                <a:lnTo>
                  <a:pt x="3379115" y="3430096"/>
                </a:lnTo>
                <a:lnTo>
                  <a:pt x="0" y="34300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301819" y="-1687290"/>
            <a:ext cx="8169265" cy="3260279"/>
          </a:xfrm>
          <a:custGeom>
            <a:avLst/>
            <a:gdLst/>
            <a:ahLst/>
            <a:cxnLst/>
            <a:rect l="l" t="t" r="r" b="b"/>
            <a:pathLst>
              <a:path w="8169265" h="3260279">
                <a:moveTo>
                  <a:pt x="0" y="0"/>
                </a:moveTo>
                <a:lnTo>
                  <a:pt x="8169265" y="0"/>
                </a:lnTo>
                <a:lnTo>
                  <a:pt x="8169265" y="3260280"/>
                </a:lnTo>
                <a:lnTo>
                  <a:pt x="0" y="3260280"/>
                </a:lnTo>
                <a:lnTo>
                  <a:pt x="0" y="0"/>
                </a:lnTo>
                <a:close/>
              </a:path>
            </a:pathLst>
          </a:custGeom>
          <a:blipFill>
            <a:blip r:embed="rId11"/>
            <a:stretch>
              <a:fillRect/>
            </a:stretch>
          </a:blipFill>
        </p:spPr>
      </p:sp>
      <p:sp>
        <p:nvSpPr>
          <p:cNvPr id="8" name="Freeform 8"/>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2"/>
            <a:stretch>
              <a:fillRect/>
            </a:stretch>
          </a:blipFill>
        </p:spPr>
      </p:sp>
      <p:sp>
        <p:nvSpPr>
          <p:cNvPr id="9" name="Freeform 9"/>
          <p:cNvSpPr/>
          <p:nvPr/>
        </p:nvSpPr>
        <p:spPr>
          <a:xfrm>
            <a:off x="8605136" y="1514146"/>
            <a:ext cx="2054763" cy="1468222"/>
          </a:xfrm>
          <a:custGeom>
            <a:avLst/>
            <a:gdLst/>
            <a:ahLst/>
            <a:cxnLst/>
            <a:rect l="l" t="t" r="r" b="b"/>
            <a:pathLst>
              <a:path w="2054763" h="1468222">
                <a:moveTo>
                  <a:pt x="0" y="0"/>
                </a:moveTo>
                <a:lnTo>
                  <a:pt x="2054763" y="0"/>
                </a:lnTo>
                <a:lnTo>
                  <a:pt x="2054763" y="1468222"/>
                </a:lnTo>
                <a:lnTo>
                  <a:pt x="0" y="14682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7867446" y="-2852606"/>
            <a:ext cx="11992299" cy="4778541"/>
          </a:xfrm>
          <a:custGeom>
            <a:avLst/>
            <a:gdLst/>
            <a:ahLst/>
            <a:cxnLst/>
            <a:rect l="l" t="t" r="r" b="b"/>
            <a:pathLst>
              <a:path w="11992299" h="4778541">
                <a:moveTo>
                  <a:pt x="0" y="0"/>
                </a:moveTo>
                <a:lnTo>
                  <a:pt x="11992300" y="0"/>
                </a:lnTo>
                <a:lnTo>
                  <a:pt x="11992300" y="4778541"/>
                </a:lnTo>
                <a:lnTo>
                  <a:pt x="0" y="4778541"/>
                </a:lnTo>
                <a:lnTo>
                  <a:pt x="0" y="0"/>
                </a:lnTo>
                <a:close/>
              </a:path>
            </a:pathLst>
          </a:custGeom>
          <a:blipFill>
            <a:blip r:embed="rId15"/>
            <a:stretch>
              <a:fillRect/>
            </a:stretch>
          </a:blipFill>
        </p:spPr>
      </p:sp>
      <p:sp>
        <p:nvSpPr>
          <p:cNvPr id="11" name="Freeform 11"/>
          <p:cNvSpPr/>
          <p:nvPr/>
        </p:nvSpPr>
        <p:spPr>
          <a:xfrm>
            <a:off x="7592612" y="6831773"/>
            <a:ext cx="2718663" cy="2718663"/>
          </a:xfrm>
          <a:custGeom>
            <a:avLst/>
            <a:gdLst/>
            <a:ahLst/>
            <a:cxnLst/>
            <a:rect l="l" t="t" r="r" b="b"/>
            <a:pathLst>
              <a:path w="2718663" h="2718663">
                <a:moveTo>
                  <a:pt x="0" y="0"/>
                </a:moveTo>
                <a:lnTo>
                  <a:pt x="2718663" y="0"/>
                </a:lnTo>
                <a:lnTo>
                  <a:pt x="2718663" y="2718663"/>
                </a:lnTo>
                <a:lnTo>
                  <a:pt x="0" y="2718663"/>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grpSp>
        <p:nvGrpSpPr>
          <p:cNvPr id="12" name="Group 12"/>
          <p:cNvGrpSpPr/>
          <p:nvPr/>
        </p:nvGrpSpPr>
        <p:grpSpPr>
          <a:xfrm>
            <a:off x="1028700" y="8601921"/>
            <a:ext cx="2933449" cy="593512"/>
            <a:chOff x="0" y="0"/>
            <a:chExt cx="3911265" cy="791349"/>
          </a:xfrm>
        </p:grpSpPr>
        <p:grpSp>
          <p:nvGrpSpPr>
            <p:cNvPr id="13" name="Group 13"/>
            <p:cNvGrpSpPr/>
            <p:nvPr/>
          </p:nvGrpSpPr>
          <p:grpSpPr>
            <a:xfrm>
              <a:off x="0" y="0"/>
              <a:ext cx="3911265" cy="791349"/>
              <a:chOff x="0" y="0"/>
              <a:chExt cx="2008644" cy="406400"/>
            </a:xfrm>
          </p:grpSpPr>
          <p:sp>
            <p:nvSpPr>
              <p:cNvPr id="14" name="Freeform 14"/>
              <p:cNvSpPr/>
              <p:nvPr/>
            </p:nvSpPr>
            <p:spPr>
              <a:xfrm>
                <a:off x="0" y="0"/>
                <a:ext cx="2008644" cy="406400"/>
              </a:xfrm>
              <a:custGeom>
                <a:avLst/>
                <a:gdLst/>
                <a:ahLst/>
                <a:cxnLst/>
                <a:rect l="l" t="t" r="r" b="b"/>
                <a:pathLst>
                  <a:path w="2008644" h="406400">
                    <a:moveTo>
                      <a:pt x="1805444" y="0"/>
                    </a:moveTo>
                    <a:cubicBezTo>
                      <a:pt x="1917668" y="0"/>
                      <a:pt x="2008644" y="90976"/>
                      <a:pt x="2008644" y="203200"/>
                    </a:cubicBezTo>
                    <a:cubicBezTo>
                      <a:pt x="2008644" y="315424"/>
                      <a:pt x="1917668" y="406400"/>
                      <a:pt x="18054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000000"/>
                </a:solidFill>
                <a:prstDash val="solid"/>
                <a:miter/>
              </a:ln>
            </p:spPr>
          </p:sp>
          <p:sp>
            <p:nvSpPr>
              <p:cNvPr id="15" name="TextBox 15"/>
              <p:cNvSpPr txBox="1"/>
              <p:nvPr/>
            </p:nvSpPr>
            <p:spPr>
              <a:xfrm>
                <a:off x="0" y="-38100"/>
                <a:ext cx="2008644" cy="444500"/>
              </a:xfrm>
              <a:prstGeom prst="rect">
                <a:avLst/>
              </a:prstGeom>
            </p:spPr>
            <p:txBody>
              <a:bodyPr lIns="50800" tIns="50800" rIns="50800" bIns="50800" rtlCol="0" anchor="ctr"/>
              <a:lstStyle/>
              <a:p>
                <a:pPr algn="ctr">
                  <a:lnSpc>
                    <a:spcPts val="2520"/>
                  </a:lnSpc>
                </a:pPr>
                <a:r>
                  <a:rPr lang="en-US" sz="1800">
                    <a:solidFill>
                      <a:srgbClr val="000000"/>
                    </a:solidFill>
                    <a:latin typeface="Montserrat"/>
                    <a:ea typeface="Montserrat"/>
                    <a:cs typeface="Montserrat"/>
                    <a:sym typeface="Montserrat"/>
                  </a:rPr>
                  <a:t>         Nguyễn Văn Huân</a:t>
                </a:r>
              </a:p>
            </p:txBody>
          </p:sp>
        </p:grpSp>
        <p:sp>
          <p:nvSpPr>
            <p:cNvPr id="16" name="Freeform 16"/>
            <p:cNvSpPr/>
            <p:nvPr/>
          </p:nvSpPr>
          <p:spPr>
            <a:xfrm>
              <a:off x="266831" y="148888"/>
              <a:ext cx="493574" cy="493574"/>
            </a:xfrm>
            <a:custGeom>
              <a:avLst/>
              <a:gdLst/>
              <a:ahLst/>
              <a:cxnLst/>
              <a:rect l="l" t="t" r="r" b="b"/>
              <a:pathLst>
                <a:path w="493574" h="493574">
                  <a:moveTo>
                    <a:pt x="0" y="0"/>
                  </a:moveTo>
                  <a:lnTo>
                    <a:pt x="493574" y="0"/>
                  </a:lnTo>
                  <a:lnTo>
                    <a:pt x="493574" y="493573"/>
                  </a:lnTo>
                  <a:lnTo>
                    <a:pt x="0" y="49357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sp>
        <p:nvSpPr>
          <p:cNvPr id="17" name="TextBox 17"/>
          <p:cNvSpPr txBox="1"/>
          <p:nvPr/>
        </p:nvSpPr>
        <p:spPr>
          <a:xfrm>
            <a:off x="2802291" y="2534033"/>
            <a:ext cx="5593295" cy="637298"/>
          </a:xfrm>
          <a:prstGeom prst="rect">
            <a:avLst/>
          </a:prstGeom>
        </p:spPr>
        <p:txBody>
          <a:bodyPr lIns="0" tIns="0" rIns="0" bIns="0" rtlCol="0" anchor="t">
            <a:spAutoFit/>
          </a:bodyPr>
          <a:lstStyle/>
          <a:p>
            <a:pPr algn="l">
              <a:lnSpc>
                <a:spcPts val="5298"/>
              </a:lnSpc>
            </a:pPr>
            <a:r>
              <a:rPr lang="en-US" sz="3784" b="1">
                <a:solidFill>
                  <a:srgbClr val="000000"/>
                </a:solidFill>
                <a:latin typeface="Montserrat Ultra-Bold"/>
                <a:ea typeface="Montserrat Ultra-Bold"/>
                <a:cs typeface="Montserrat Ultra-Bold"/>
                <a:sym typeface="Montserrat Ultra-Bold"/>
              </a:rPr>
              <a:t>Huan Nguyen</a:t>
            </a:r>
          </a:p>
        </p:txBody>
      </p:sp>
      <p:sp>
        <p:nvSpPr>
          <p:cNvPr id="18" name="TextBox 18"/>
          <p:cNvSpPr txBox="1"/>
          <p:nvPr/>
        </p:nvSpPr>
        <p:spPr>
          <a:xfrm>
            <a:off x="1028700" y="4338018"/>
            <a:ext cx="7576436" cy="2110733"/>
          </a:xfrm>
          <a:prstGeom prst="rect">
            <a:avLst/>
          </a:prstGeom>
        </p:spPr>
        <p:txBody>
          <a:bodyPr lIns="0" tIns="0" rIns="0" bIns="0" rtlCol="0" anchor="t">
            <a:spAutoFit/>
          </a:bodyPr>
          <a:lstStyle/>
          <a:p>
            <a:pPr algn="l">
              <a:lnSpc>
                <a:spcPts val="8189"/>
              </a:lnSpc>
            </a:pPr>
            <a:r>
              <a:rPr lang="en-US" sz="7799">
                <a:solidFill>
                  <a:srgbClr val="000000"/>
                </a:solidFill>
                <a:latin typeface="Montserrat"/>
                <a:ea typeface="Montserrat"/>
                <a:cs typeface="Montserrat"/>
                <a:sym typeface="Montserrat"/>
              </a:rPr>
              <a:t>Working with Terraform</a:t>
            </a:r>
          </a:p>
        </p:txBody>
      </p:sp>
      <p:sp>
        <p:nvSpPr>
          <p:cNvPr id="19" name="Freeform 19"/>
          <p:cNvSpPr/>
          <p:nvPr/>
        </p:nvSpPr>
        <p:spPr>
          <a:xfrm>
            <a:off x="1197561" y="7732382"/>
            <a:ext cx="367778" cy="525397"/>
          </a:xfrm>
          <a:custGeom>
            <a:avLst/>
            <a:gdLst/>
            <a:ahLst/>
            <a:cxnLst/>
            <a:rect l="l" t="t" r="r" b="b"/>
            <a:pathLst>
              <a:path w="367778" h="525397">
                <a:moveTo>
                  <a:pt x="0" y="0"/>
                </a:moveTo>
                <a:lnTo>
                  <a:pt x="367778" y="0"/>
                </a:lnTo>
                <a:lnTo>
                  <a:pt x="367778" y="525397"/>
                </a:lnTo>
                <a:lnTo>
                  <a:pt x="0" y="52539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0" name="TextBox 20"/>
          <p:cNvSpPr txBox="1"/>
          <p:nvPr/>
        </p:nvSpPr>
        <p:spPr>
          <a:xfrm>
            <a:off x="1704551" y="7926944"/>
            <a:ext cx="2697973" cy="330835"/>
          </a:xfrm>
          <a:prstGeom prst="rect">
            <a:avLst/>
          </a:prstGeom>
        </p:spPr>
        <p:txBody>
          <a:bodyPr lIns="0" tIns="0" rIns="0" bIns="0" rtlCol="0" anchor="t">
            <a:spAutoFit/>
          </a:bodyPr>
          <a:lstStyle/>
          <a:p>
            <a:pPr algn="l">
              <a:lnSpc>
                <a:spcPts val="2765"/>
              </a:lnSpc>
              <a:spcBef>
                <a:spcPct val="0"/>
              </a:spcBef>
            </a:pPr>
            <a:r>
              <a:rPr lang="en-US" sz="1975">
                <a:solidFill>
                  <a:srgbClr val="000000"/>
                </a:solidFill>
                <a:latin typeface="Montserrat"/>
                <a:ea typeface="Montserrat"/>
                <a:cs typeface="Montserrat"/>
                <a:sym typeface="Montserrat"/>
              </a:rPr>
              <a:t>Ha Noi, Viet Nam</a:t>
            </a:r>
          </a:p>
        </p:txBody>
      </p:sp>
      <p:sp>
        <p:nvSpPr>
          <p:cNvPr id="21" name="TextBox 21"/>
          <p:cNvSpPr txBox="1"/>
          <p:nvPr/>
        </p:nvSpPr>
        <p:spPr>
          <a:xfrm>
            <a:off x="1675976" y="6696815"/>
            <a:ext cx="11386994" cy="641980"/>
          </a:xfrm>
          <a:prstGeom prst="rect">
            <a:avLst/>
          </a:prstGeom>
        </p:spPr>
        <p:txBody>
          <a:bodyPr lIns="0" tIns="0" rIns="0" bIns="0" rtlCol="0" anchor="t">
            <a:spAutoFit/>
          </a:bodyPr>
          <a:lstStyle/>
          <a:p>
            <a:pPr algn="l">
              <a:lnSpc>
                <a:spcPts val="4934"/>
              </a:lnSpc>
            </a:pPr>
            <a:r>
              <a:rPr lang="en-US" sz="4699" i="1">
                <a:solidFill>
                  <a:srgbClr val="000000"/>
                </a:solidFill>
                <a:latin typeface="Montserrat Italics"/>
                <a:ea typeface="Montserrat Italics"/>
                <a:cs typeface="Montserrat Italics"/>
                <a:sym typeface="Montserrat Italics"/>
              </a:rPr>
              <a:t>5. Variables and output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2483844" y="1352862"/>
            <a:ext cx="12819090" cy="3023137"/>
          </a:xfrm>
          <a:prstGeom prst="rect">
            <a:avLst/>
          </a:prstGeom>
        </p:spPr>
        <p:txBody>
          <a:bodyPr lIns="0" tIns="0" rIns="0" bIns="0" rtlCol="0" anchor="t">
            <a:spAutoFit/>
          </a:bodyPr>
          <a:lstStyle/>
          <a:p>
            <a:pPr marL="537525" lvl="1" indent="-268762" algn="l">
              <a:lnSpc>
                <a:spcPts val="4008"/>
              </a:lnSpc>
              <a:buFont typeface="Arial"/>
              <a:buChar char="•"/>
            </a:pPr>
            <a:r>
              <a:rPr lang="en-US" sz="2489" spc="-74">
                <a:solidFill>
                  <a:srgbClr val="000000"/>
                </a:solidFill>
                <a:latin typeface="Poppins"/>
                <a:ea typeface="Poppins"/>
                <a:cs typeface="Poppins"/>
                <a:sym typeface="Poppins"/>
              </a:rPr>
              <a:t>Ngôn ngữ Terraform bao gồm một số loại </a:t>
            </a:r>
            <a:r>
              <a:rPr lang="en-US" sz="2489" spc="-74">
                <a:solidFill>
                  <a:srgbClr val="2FFFC7"/>
                </a:solidFill>
                <a:latin typeface="Poppins"/>
                <a:ea typeface="Poppins"/>
                <a:cs typeface="Poppins"/>
                <a:sym typeface="Poppins"/>
              </a:rPr>
              <a:t>Block</a:t>
            </a:r>
            <a:r>
              <a:rPr lang="en-US" sz="2489" spc="-74">
                <a:solidFill>
                  <a:srgbClr val="000000"/>
                </a:solidFill>
                <a:latin typeface="Poppins"/>
                <a:ea typeface="Poppins"/>
                <a:cs typeface="Poppins"/>
                <a:sym typeface="Poppins"/>
              </a:rPr>
              <a:t> nhập liệu giá trị hoặc hoặc xuất các giá trị được đặt tên. </a:t>
            </a:r>
          </a:p>
          <a:p>
            <a:pPr marL="537525" lvl="1" indent="-268762" algn="l">
              <a:lnSpc>
                <a:spcPts val="4008"/>
              </a:lnSpc>
              <a:buFont typeface="Arial"/>
              <a:buChar char="•"/>
            </a:pPr>
            <a:r>
              <a:rPr lang="en-US" sz="2489" spc="-74">
                <a:solidFill>
                  <a:srgbClr val="000000"/>
                </a:solidFill>
                <a:latin typeface="Poppins"/>
                <a:ea typeface="Poppins"/>
                <a:cs typeface="Poppins"/>
                <a:sym typeface="Poppins"/>
              </a:rPr>
              <a:t>Bao gồm</a:t>
            </a:r>
          </a:p>
          <a:p>
            <a:pPr marL="1075049" lvl="2" indent="-358350" algn="l">
              <a:lnSpc>
                <a:spcPts val="4008"/>
              </a:lnSpc>
              <a:buFont typeface="Arial"/>
              <a:buChar char="⚬"/>
            </a:pPr>
            <a:r>
              <a:rPr lang="en-US" sz="2489" spc="-74">
                <a:solidFill>
                  <a:srgbClr val="3652DD"/>
                </a:solidFill>
                <a:latin typeface="Poppins"/>
                <a:ea typeface="Poppins"/>
                <a:cs typeface="Poppins"/>
                <a:sym typeface="Poppins"/>
              </a:rPr>
              <a:t>Local Values</a:t>
            </a:r>
          </a:p>
          <a:p>
            <a:pPr marL="1075049" lvl="2" indent="-358350" algn="l">
              <a:lnSpc>
                <a:spcPts val="4008"/>
              </a:lnSpc>
              <a:buFont typeface="Arial"/>
              <a:buChar char="⚬"/>
            </a:pPr>
            <a:r>
              <a:rPr lang="en-US" sz="2489" spc="-74">
                <a:solidFill>
                  <a:srgbClr val="3652DD"/>
                </a:solidFill>
                <a:latin typeface="Poppins"/>
                <a:ea typeface="Poppins"/>
                <a:cs typeface="Poppins"/>
                <a:sym typeface="Poppins"/>
              </a:rPr>
              <a:t>Input Variables</a:t>
            </a:r>
          </a:p>
          <a:p>
            <a:pPr marL="1075049" lvl="2" indent="-358350" algn="l">
              <a:lnSpc>
                <a:spcPts val="4008"/>
              </a:lnSpc>
              <a:buFont typeface="Arial"/>
              <a:buChar char="⚬"/>
            </a:pPr>
            <a:r>
              <a:rPr lang="en-US" sz="2489" spc="-74">
                <a:solidFill>
                  <a:srgbClr val="3652DD"/>
                </a:solidFill>
                <a:latin typeface="Poppins"/>
                <a:ea typeface="Poppins"/>
                <a:cs typeface="Poppins"/>
                <a:sym typeface="Poppins"/>
              </a:rPr>
              <a:t>Output Values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727813" y="4457361"/>
            <a:ext cx="1189814" cy="1189814"/>
          </a:xfrm>
          <a:custGeom>
            <a:avLst/>
            <a:gdLst/>
            <a:ahLst/>
            <a:cxnLst/>
            <a:rect l="l" t="t" r="r" b="b"/>
            <a:pathLst>
              <a:path w="1189814" h="1189814">
                <a:moveTo>
                  <a:pt x="0" y="0"/>
                </a:moveTo>
                <a:lnTo>
                  <a:pt x="1189814" y="0"/>
                </a:lnTo>
                <a:lnTo>
                  <a:pt x="1189814" y="1189813"/>
                </a:lnTo>
                <a:lnTo>
                  <a:pt x="0" y="11898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5597060" y="7345127"/>
            <a:ext cx="1198494" cy="1543954"/>
          </a:xfrm>
          <a:custGeom>
            <a:avLst/>
            <a:gdLst/>
            <a:ahLst/>
            <a:cxnLst/>
            <a:rect l="l" t="t" r="r" b="b"/>
            <a:pathLst>
              <a:path w="1198494" h="1543954">
                <a:moveTo>
                  <a:pt x="0" y="0"/>
                </a:moveTo>
                <a:lnTo>
                  <a:pt x="1198494" y="0"/>
                </a:lnTo>
                <a:lnTo>
                  <a:pt x="1198494" y="1543953"/>
                </a:lnTo>
                <a:lnTo>
                  <a:pt x="0" y="15439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4907716" y="3854910"/>
            <a:ext cx="2577181" cy="2577181"/>
          </a:xfrm>
          <a:custGeom>
            <a:avLst/>
            <a:gdLst/>
            <a:ahLst/>
            <a:cxnLst/>
            <a:rect l="l" t="t" r="r" b="b"/>
            <a:pathLst>
              <a:path w="2577181" h="2577181">
                <a:moveTo>
                  <a:pt x="0" y="0"/>
                </a:moveTo>
                <a:lnTo>
                  <a:pt x="2577181" y="0"/>
                </a:lnTo>
                <a:lnTo>
                  <a:pt x="2577181" y="2577180"/>
                </a:lnTo>
                <a:lnTo>
                  <a:pt x="0" y="2577180"/>
                </a:lnTo>
                <a:lnTo>
                  <a:pt x="0" y="0"/>
                </a:lnTo>
                <a:close/>
              </a:path>
            </a:pathLst>
          </a:custGeom>
          <a:blipFill>
            <a:blip r:embed="rId13"/>
            <a:stretch>
              <a:fillRect/>
            </a:stretch>
          </a:blipFill>
        </p:spPr>
      </p:sp>
      <p:sp>
        <p:nvSpPr>
          <p:cNvPr id="9" name="Freeform 9"/>
          <p:cNvSpPr/>
          <p:nvPr/>
        </p:nvSpPr>
        <p:spPr>
          <a:xfrm>
            <a:off x="8753697" y="4368187"/>
            <a:ext cx="3655045" cy="1550625"/>
          </a:xfrm>
          <a:custGeom>
            <a:avLst/>
            <a:gdLst/>
            <a:ahLst/>
            <a:cxnLst/>
            <a:rect l="l" t="t" r="r" b="b"/>
            <a:pathLst>
              <a:path w="3655045" h="1550625">
                <a:moveTo>
                  <a:pt x="0" y="0"/>
                </a:moveTo>
                <a:lnTo>
                  <a:pt x="3655045" y="0"/>
                </a:lnTo>
                <a:lnTo>
                  <a:pt x="3655045" y="1550626"/>
                </a:lnTo>
                <a:lnTo>
                  <a:pt x="0" y="1550626"/>
                </a:lnTo>
                <a:lnTo>
                  <a:pt x="0" y="0"/>
                </a:lnTo>
                <a:close/>
              </a:path>
            </a:pathLst>
          </a:custGeom>
          <a:blipFill>
            <a:blip r:embed="rId14"/>
            <a:stretch>
              <a:fillRect/>
            </a:stretch>
          </a:blipFill>
        </p:spPr>
      </p:sp>
      <p:sp>
        <p:nvSpPr>
          <p:cNvPr id="10" name="Freeform 10"/>
          <p:cNvSpPr/>
          <p:nvPr/>
        </p:nvSpPr>
        <p:spPr>
          <a:xfrm>
            <a:off x="14776023" y="4457361"/>
            <a:ext cx="1290768" cy="1556848"/>
          </a:xfrm>
          <a:custGeom>
            <a:avLst/>
            <a:gdLst/>
            <a:ahLst/>
            <a:cxnLst/>
            <a:rect l="l" t="t" r="r" b="b"/>
            <a:pathLst>
              <a:path w="1290768" h="1556848">
                <a:moveTo>
                  <a:pt x="0" y="0"/>
                </a:moveTo>
                <a:lnTo>
                  <a:pt x="1290769" y="0"/>
                </a:lnTo>
                <a:lnTo>
                  <a:pt x="1290769" y="1556848"/>
                </a:lnTo>
                <a:lnTo>
                  <a:pt x="0" y="155684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pic>
        <p:nvPicPr>
          <p:cNvPr id="11" name="Picture 11"/>
          <p:cNvPicPr>
            <a:picLocks noChangeAspect="1"/>
          </p:cNvPicPr>
          <p:nvPr/>
        </p:nvPicPr>
        <p:blipFill>
          <a:blip r:embed="rId17"/>
          <a:srcRect/>
          <a:stretch>
            <a:fillRect/>
          </a:stretch>
        </p:blipFill>
        <p:spPr>
          <a:xfrm rot="8435315">
            <a:off x="7171716" y="4142282"/>
            <a:ext cx="2186969" cy="1968272"/>
          </a:xfrm>
          <a:prstGeom prst="rect">
            <a:avLst/>
          </a:prstGeom>
        </p:spPr>
      </p:pic>
      <p:sp>
        <p:nvSpPr>
          <p:cNvPr id="12" name="Freeform 12"/>
          <p:cNvSpPr/>
          <p:nvPr/>
        </p:nvSpPr>
        <p:spPr>
          <a:xfrm>
            <a:off x="3832052" y="4870227"/>
            <a:ext cx="1156156" cy="546546"/>
          </a:xfrm>
          <a:custGeom>
            <a:avLst/>
            <a:gdLst/>
            <a:ahLst/>
            <a:cxnLst/>
            <a:rect l="l" t="t" r="r" b="b"/>
            <a:pathLst>
              <a:path w="1156156" h="546546">
                <a:moveTo>
                  <a:pt x="0" y="0"/>
                </a:moveTo>
                <a:lnTo>
                  <a:pt x="1156156" y="0"/>
                </a:lnTo>
                <a:lnTo>
                  <a:pt x="1156156" y="546546"/>
                </a:lnTo>
                <a:lnTo>
                  <a:pt x="0" y="54654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3" name="TextBox 13"/>
          <p:cNvSpPr txBox="1"/>
          <p:nvPr/>
        </p:nvSpPr>
        <p:spPr>
          <a:xfrm>
            <a:off x="2483844" y="1918674"/>
            <a:ext cx="7424925" cy="623570"/>
          </a:xfrm>
          <a:prstGeom prst="rect">
            <a:avLst/>
          </a:prstGeom>
        </p:spPr>
        <p:txBody>
          <a:bodyPr lIns="0" tIns="0" rIns="0" bIns="0" rtlCol="0" anchor="t">
            <a:spAutoFit/>
          </a:bodyPr>
          <a:lstStyle/>
          <a:p>
            <a:pPr algn="just">
              <a:lnSpc>
                <a:spcPts val="2469"/>
              </a:lnSpc>
            </a:pPr>
            <a:r>
              <a:rPr lang="en-US" sz="1899">
                <a:solidFill>
                  <a:srgbClr val="000000"/>
                </a:solidFill>
                <a:latin typeface="Poppins"/>
                <a:ea typeface="Poppins"/>
                <a:cs typeface="Poppins"/>
                <a:sym typeface="Poppins"/>
              </a:rPr>
              <a:t>Thực hiện soạn thảo và thực thi code cấu hình Terraform để tạo máy ảo EC2 trên AWS</a:t>
            </a:r>
          </a:p>
        </p:txBody>
      </p:sp>
      <p:sp>
        <p:nvSpPr>
          <p:cNvPr id="14" name="TextBox 14"/>
          <p:cNvSpPr txBox="1"/>
          <p:nvPr/>
        </p:nvSpPr>
        <p:spPr>
          <a:xfrm>
            <a:off x="2483844" y="1467162"/>
            <a:ext cx="5887242" cy="384083"/>
          </a:xfrm>
          <a:prstGeom prst="rect">
            <a:avLst/>
          </a:prstGeom>
        </p:spPr>
        <p:txBody>
          <a:bodyPr lIns="0" tIns="0" rIns="0" bIns="0" rtlCol="0" anchor="t">
            <a:spAutoFit/>
          </a:bodyPr>
          <a:lstStyle/>
          <a:p>
            <a:pPr algn="l">
              <a:lnSpc>
                <a:spcPts val="2813"/>
              </a:lnSpc>
            </a:pPr>
            <a:r>
              <a:rPr lang="en-US" sz="2489" b="1" spc="-74">
                <a:solidFill>
                  <a:srgbClr val="000000"/>
                </a:solidFill>
                <a:latin typeface="Poppins Bold"/>
                <a:ea typeface="Poppins Bold"/>
                <a:cs typeface="Poppins Bold"/>
                <a:sym typeface="Poppins Bold"/>
              </a:rPr>
              <a:t>Tạo máy ảo EC2 bằng Terraform</a:t>
            </a:r>
          </a:p>
        </p:txBody>
      </p:sp>
      <p:sp>
        <p:nvSpPr>
          <p:cNvPr id="15" name="Freeform 15"/>
          <p:cNvSpPr/>
          <p:nvPr/>
        </p:nvSpPr>
        <p:spPr>
          <a:xfrm rot="5400000">
            <a:off x="5618229" y="6242667"/>
            <a:ext cx="1156156" cy="546546"/>
          </a:xfrm>
          <a:custGeom>
            <a:avLst/>
            <a:gdLst/>
            <a:ahLst/>
            <a:cxnLst/>
            <a:rect l="l" t="t" r="r" b="b"/>
            <a:pathLst>
              <a:path w="1156156" h="546546">
                <a:moveTo>
                  <a:pt x="0" y="0"/>
                </a:moveTo>
                <a:lnTo>
                  <a:pt x="1156156" y="0"/>
                </a:lnTo>
                <a:lnTo>
                  <a:pt x="1156156" y="546547"/>
                </a:lnTo>
                <a:lnTo>
                  <a:pt x="0" y="54654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6" name="Freeform 16"/>
          <p:cNvSpPr/>
          <p:nvPr/>
        </p:nvSpPr>
        <p:spPr>
          <a:xfrm>
            <a:off x="13014305" y="4962511"/>
            <a:ext cx="1156156" cy="546546"/>
          </a:xfrm>
          <a:custGeom>
            <a:avLst/>
            <a:gdLst/>
            <a:ahLst/>
            <a:cxnLst/>
            <a:rect l="l" t="t" r="r" b="b"/>
            <a:pathLst>
              <a:path w="1156156" h="546546">
                <a:moveTo>
                  <a:pt x="0" y="0"/>
                </a:moveTo>
                <a:lnTo>
                  <a:pt x="1156156" y="0"/>
                </a:lnTo>
                <a:lnTo>
                  <a:pt x="1156156" y="546547"/>
                </a:lnTo>
                <a:lnTo>
                  <a:pt x="0" y="54654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7" name="TextBox 17"/>
          <p:cNvSpPr txBox="1"/>
          <p:nvPr/>
        </p:nvSpPr>
        <p:spPr>
          <a:xfrm>
            <a:off x="7331697" y="4040379"/>
            <a:ext cx="1254720" cy="588942"/>
          </a:xfrm>
          <a:prstGeom prst="rect">
            <a:avLst/>
          </a:prstGeom>
        </p:spPr>
        <p:txBody>
          <a:bodyPr lIns="0" tIns="0" rIns="0" bIns="0" rtlCol="0" anchor="t">
            <a:spAutoFit/>
          </a:bodyPr>
          <a:lstStyle/>
          <a:p>
            <a:pPr algn="ctr">
              <a:lnSpc>
                <a:spcPts val="4813"/>
              </a:lnSpc>
            </a:pPr>
            <a:r>
              <a:rPr lang="en-US" sz="3438" b="1">
                <a:solidFill>
                  <a:srgbClr val="000000"/>
                </a:solidFill>
                <a:latin typeface="Canva Sans Bold"/>
                <a:ea typeface="Canva Sans Bold"/>
                <a:cs typeface="Canva Sans Bold"/>
                <a:sym typeface="Canva Sans Bold"/>
              </a:rPr>
              <a:t>Apply</a:t>
            </a:r>
          </a:p>
        </p:txBody>
      </p:sp>
      <p:sp>
        <p:nvSpPr>
          <p:cNvPr id="18" name="TextBox 18"/>
          <p:cNvSpPr txBox="1"/>
          <p:nvPr/>
        </p:nvSpPr>
        <p:spPr>
          <a:xfrm>
            <a:off x="14640139" y="6014209"/>
            <a:ext cx="1562536" cy="588942"/>
          </a:xfrm>
          <a:prstGeom prst="rect">
            <a:avLst/>
          </a:prstGeom>
        </p:spPr>
        <p:txBody>
          <a:bodyPr wrap="square" lIns="0" tIns="0" rIns="0" bIns="0" rtlCol="0" anchor="t">
            <a:spAutoFit/>
          </a:bodyPr>
          <a:lstStyle/>
          <a:p>
            <a:pPr algn="ctr">
              <a:lnSpc>
                <a:spcPts val="4813"/>
              </a:lnSpc>
            </a:pPr>
            <a:r>
              <a:rPr lang="en-US" sz="3438" b="1">
                <a:solidFill>
                  <a:srgbClr val="000000"/>
                </a:solidFill>
                <a:latin typeface="Canva Sans Bold"/>
                <a:ea typeface="Canva Sans Bold"/>
                <a:cs typeface="Canva Sans Bold"/>
                <a:sym typeface="Canva Sans Bold"/>
              </a:rPr>
              <a:t>EC2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6779670" y="4419310"/>
            <a:ext cx="4728659" cy="5272966"/>
          </a:xfrm>
          <a:custGeom>
            <a:avLst/>
            <a:gdLst/>
            <a:ahLst/>
            <a:cxnLst/>
            <a:rect l="l" t="t" r="r" b="b"/>
            <a:pathLst>
              <a:path w="4728659" h="5272966">
                <a:moveTo>
                  <a:pt x="0" y="0"/>
                </a:moveTo>
                <a:lnTo>
                  <a:pt x="4728660" y="0"/>
                </a:lnTo>
                <a:lnTo>
                  <a:pt x="4728660" y="5272966"/>
                </a:lnTo>
                <a:lnTo>
                  <a:pt x="0" y="5272966"/>
                </a:lnTo>
                <a:lnTo>
                  <a:pt x="0" y="0"/>
                </a:lnTo>
                <a:close/>
              </a:path>
            </a:pathLst>
          </a:custGeom>
          <a:blipFill>
            <a:blip r:embed="rId13"/>
            <a:stretch>
              <a:fillRect/>
            </a:stretch>
          </a:blipFill>
        </p:spPr>
      </p:sp>
      <p:sp>
        <p:nvSpPr>
          <p:cNvPr id="9" name="TextBox 9"/>
          <p:cNvSpPr txBox="1"/>
          <p:nvPr/>
        </p:nvSpPr>
        <p:spPr>
          <a:xfrm>
            <a:off x="2483844" y="1295712"/>
            <a:ext cx="13663216" cy="46903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Locals value</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Được miêu tả bằng  block </a:t>
            </a:r>
            <a:r>
              <a:rPr lang="en-US" sz="2489" spc="-74">
                <a:solidFill>
                  <a:srgbClr val="3652DD"/>
                </a:solidFill>
                <a:latin typeface="Poppins"/>
                <a:ea typeface="Poppins"/>
                <a:cs typeface="Poppins"/>
                <a:sym typeface="Poppins"/>
              </a:rPr>
              <a:t>locals</a:t>
            </a:r>
            <a:r>
              <a:rPr lang="en-US" sz="2489" spc="-74">
                <a:solidFill>
                  <a:srgbClr val="000000"/>
                </a:solidFill>
                <a:latin typeface="Poppins"/>
                <a:ea typeface="Poppins"/>
                <a:cs typeface="Poppins"/>
                <a:sym typeface="Poppins"/>
              </a:rPr>
              <a:t> </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Nó là nhóm các cặp key-value được sử dụng trong cấu hình</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Hữu ích để tránh lặp lại cùng một giá trị hoặc biểu thức nhiều lần trong một cấu hình</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Sử dụng cú pháp </a:t>
            </a:r>
            <a:r>
              <a:rPr lang="en-US" sz="2489" spc="-74">
                <a:solidFill>
                  <a:srgbClr val="3652DD"/>
                </a:solidFill>
                <a:latin typeface="Poppins"/>
                <a:ea typeface="Poppins"/>
                <a:cs typeface="Poppins"/>
                <a:sym typeface="Poppins"/>
              </a:rPr>
              <a:t>local</a:t>
            </a:r>
            <a:r>
              <a:rPr lang="en-US" sz="2489" spc="-74">
                <a:solidFill>
                  <a:srgbClr val="000000"/>
                </a:solidFill>
                <a:latin typeface="Poppins"/>
                <a:ea typeface="Poppins"/>
                <a:cs typeface="Poppins"/>
                <a:sym typeface="Poppins"/>
              </a:rPr>
              <a:t>.</a:t>
            </a:r>
            <a:r>
              <a:rPr lang="en-US" sz="2489" spc="-74">
                <a:solidFill>
                  <a:srgbClr val="FDB034"/>
                </a:solidFill>
                <a:latin typeface="Poppins"/>
                <a:ea typeface="Poppins"/>
                <a:cs typeface="Poppins"/>
                <a:sym typeface="Poppins"/>
              </a:rPr>
              <a:t>&lt;Name&gt;</a:t>
            </a:r>
            <a:r>
              <a:rPr lang="en-US" sz="2489" spc="-74">
                <a:solidFill>
                  <a:srgbClr val="000000"/>
                </a:solidFill>
                <a:latin typeface="Poppins"/>
                <a:ea typeface="Poppins"/>
                <a:cs typeface="Poppins"/>
                <a:sym typeface="Poppins"/>
              </a:rPr>
              <a:t> để tham chiếu </a:t>
            </a:r>
          </a:p>
          <a:p>
            <a:pPr algn="l">
              <a:lnSpc>
                <a:spcPts val="4680"/>
              </a:lnSpc>
            </a:pPr>
            <a:endParaRPr lang="en-US" sz="2489" spc="-74">
              <a:solidFill>
                <a:srgbClr val="000000"/>
              </a:solidFill>
              <a:latin typeface="Poppins"/>
              <a:ea typeface="Poppins"/>
              <a:cs typeface="Poppins"/>
              <a:sym typeface="Poppins"/>
            </a:endParaRPr>
          </a:p>
          <a:p>
            <a:pPr algn="l">
              <a:lnSpc>
                <a:spcPts val="4680"/>
              </a:lnSpc>
            </a:pPr>
            <a:endParaRPr lang="en-US" sz="2489" spc="-74">
              <a:solidFill>
                <a:srgbClr val="000000"/>
              </a:solidFill>
              <a:latin typeface="Poppins"/>
              <a:ea typeface="Poppins"/>
              <a:cs typeface="Poppins"/>
              <a:sym typeface="Poppins"/>
            </a:endParaRPr>
          </a:p>
          <a:p>
            <a:pPr algn="l">
              <a:lnSpc>
                <a:spcPts val="4680"/>
              </a:lnSpc>
            </a:pPr>
            <a:endParaRPr lang="en-US" sz="2489" spc="-74">
              <a:solidFill>
                <a:srgbClr val="000000"/>
              </a:solidFill>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8010551" y="4803406"/>
            <a:ext cx="7417305" cy="5135057"/>
          </a:xfrm>
          <a:custGeom>
            <a:avLst/>
            <a:gdLst/>
            <a:ahLst/>
            <a:cxnLst/>
            <a:rect l="l" t="t" r="r" b="b"/>
            <a:pathLst>
              <a:path w="7417305" h="5135057">
                <a:moveTo>
                  <a:pt x="0" y="0"/>
                </a:moveTo>
                <a:lnTo>
                  <a:pt x="7417304" y="0"/>
                </a:lnTo>
                <a:lnTo>
                  <a:pt x="7417304" y="5135057"/>
                </a:lnTo>
                <a:lnTo>
                  <a:pt x="0" y="5135057"/>
                </a:lnTo>
                <a:lnTo>
                  <a:pt x="0" y="0"/>
                </a:lnTo>
                <a:close/>
              </a:path>
            </a:pathLst>
          </a:custGeom>
          <a:blipFill>
            <a:blip r:embed="rId9"/>
            <a:stretch>
              <a:fillRect/>
            </a:stretch>
          </a:blipFill>
        </p:spPr>
      </p:sp>
      <p:sp>
        <p:nvSpPr>
          <p:cNvPr id="7" name="TextBox 7"/>
          <p:cNvSpPr txBox="1"/>
          <p:nvPr/>
        </p:nvSpPr>
        <p:spPr>
          <a:xfrm>
            <a:off x="2483844" y="1295712"/>
            <a:ext cx="13756623" cy="52809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Input variable</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Được miêu tả bằng block </a:t>
            </a:r>
            <a:r>
              <a:rPr lang="en-US" sz="2489" spc="-74">
                <a:solidFill>
                  <a:srgbClr val="3652DD"/>
                </a:solidFill>
                <a:latin typeface="Poppins"/>
                <a:ea typeface="Poppins"/>
                <a:cs typeface="Poppins"/>
                <a:sym typeface="Poppins"/>
              </a:rPr>
              <a:t>variable</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Sử dụng để truyền các giá trị nhất định từ bên ngoài vào cấu hình</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Input variable là đóng vai trò như đầu vào cho các module</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Sử dụng cú pháp để tham chiếu </a:t>
            </a:r>
            <a:r>
              <a:rPr lang="en-US" sz="2489" spc="-74">
                <a:solidFill>
                  <a:srgbClr val="3652DD"/>
                </a:solidFill>
                <a:latin typeface="Poppins"/>
                <a:ea typeface="Poppins"/>
                <a:cs typeface="Poppins"/>
                <a:sym typeface="Poppins"/>
              </a:rPr>
              <a:t>: var.</a:t>
            </a:r>
            <a:r>
              <a:rPr lang="en-US" sz="2489" spc="-74">
                <a:solidFill>
                  <a:srgbClr val="FDB034"/>
                </a:solidFill>
                <a:latin typeface="Poppins"/>
                <a:ea typeface="Poppins"/>
                <a:cs typeface="Poppins"/>
                <a:sym typeface="Poppins"/>
              </a:rPr>
              <a:t>&lt;NAME&gt;</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Các đối số</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Type : kiểu giá trị của biến</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Descripton : Mô tả cho block</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Default : giá trị mặc đinh</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483844" y="1295712"/>
            <a:ext cx="13756623" cy="29187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Input variable : </a:t>
            </a:r>
            <a:r>
              <a:rPr lang="en-US" sz="2489" spc="-74">
                <a:solidFill>
                  <a:srgbClr val="000000"/>
                </a:solidFill>
                <a:latin typeface="Poppins"/>
                <a:ea typeface="Poppins"/>
                <a:cs typeface="Poppins"/>
                <a:sym typeface="Poppins"/>
              </a:rPr>
              <a:t>khai báo giá trị input</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Có thể trực tiếp khai báo trong file config</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Khai báo trong câu lênh khi chạy Terraform apply</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Khai báo trong file *.tfvars</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Khai báo  trong file *auto.tfvar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2483844" y="1295712"/>
            <a:ext cx="13178899" cy="52809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Output value</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Được miêu tả bằng block </a:t>
            </a:r>
            <a:r>
              <a:rPr lang="en-US" sz="2489" spc="-74">
                <a:solidFill>
                  <a:srgbClr val="3652DD"/>
                </a:solidFill>
                <a:latin typeface="Poppins"/>
                <a:ea typeface="Poppins"/>
                <a:cs typeface="Poppins"/>
                <a:sym typeface="Poppins"/>
              </a:rPr>
              <a:t>output</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Output sử dụng để lấy thông tin từ các resource sau khi đã được triển khai</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Giá trị trong block output sẽ được in ra sau khi chạy </a:t>
            </a:r>
            <a:r>
              <a:rPr lang="en-US" sz="2489" spc="-74">
                <a:solidFill>
                  <a:srgbClr val="56B48C"/>
                </a:solidFill>
                <a:latin typeface="Poppins"/>
                <a:ea typeface="Poppins"/>
                <a:cs typeface="Poppins"/>
                <a:sym typeface="Poppins"/>
              </a:rPr>
              <a:t>terraform apply</a:t>
            </a:r>
            <a:r>
              <a:rPr lang="en-US" sz="2489" spc="-74">
                <a:solidFill>
                  <a:srgbClr val="000000"/>
                </a:solidFill>
                <a:latin typeface="Poppins"/>
                <a:ea typeface="Poppins"/>
                <a:cs typeface="Poppins"/>
                <a:sym typeface="Poppins"/>
              </a:rPr>
              <a:t> hoặc có thể sử dụng command</a:t>
            </a:r>
            <a:r>
              <a:rPr lang="en-US" sz="2489" spc="-74">
                <a:solidFill>
                  <a:srgbClr val="56B48C"/>
                </a:solidFill>
                <a:latin typeface="Poppins"/>
                <a:ea typeface="Poppins"/>
                <a:cs typeface="Poppins"/>
                <a:sym typeface="Poppins"/>
              </a:rPr>
              <a:t> terraform out</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Các đối số trong block output</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Value : giá trị đầu ra ta muốn xuất</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Descripton (optional) : Mô tả cho block</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Sensetive (optional) : Tính nhậy cảm của giá trị đầu ra True - False</a:t>
            </a:r>
          </a:p>
        </p:txBody>
      </p:sp>
      <p:sp>
        <p:nvSpPr>
          <p:cNvPr id="9" name="Freeform 9"/>
          <p:cNvSpPr/>
          <p:nvPr/>
        </p:nvSpPr>
        <p:spPr>
          <a:xfrm>
            <a:off x="5356126" y="6950905"/>
            <a:ext cx="8825339" cy="2671454"/>
          </a:xfrm>
          <a:custGeom>
            <a:avLst/>
            <a:gdLst/>
            <a:ahLst/>
            <a:cxnLst/>
            <a:rect l="l" t="t" r="r" b="b"/>
            <a:pathLst>
              <a:path w="8825339" h="2671454">
                <a:moveTo>
                  <a:pt x="0" y="0"/>
                </a:moveTo>
                <a:lnTo>
                  <a:pt x="8825339" y="0"/>
                </a:lnTo>
                <a:lnTo>
                  <a:pt x="8825339" y="2671454"/>
                </a:lnTo>
                <a:lnTo>
                  <a:pt x="0" y="2671454"/>
                </a:lnTo>
                <a:lnTo>
                  <a:pt x="0" y="0"/>
                </a:lnTo>
                <a:close/>
              </a:path>
            </a:pathLst>
          </a:custGeom>
          <a:blipFill>
            <a:blip r:embed="rId11"/>
            <a:stretch>
              <a:fillRect/>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4" name="Group 4"/>
          <p:cNvGrpSpPr/>
          <p:nvPr/>
        </p:nvGrpSpPr>
        <p:grpSpPr>
          <a:xfrm>
            <a:off x="-1263350" y="2245166"/>
            <a:ext cx="20498646" cy="6400994"/>
            <a:chOff x="0" y="0"/>
            <a:chExt cx="5398820" cy="1685859"/>
          </a:xfrm>
        </p:grpSpPr>
        <p:sp>
          <p:nvSpPr>
            <p:cNvPr id="5" name="Freeform 5"/>
            <p:cNvSpPr/>
            <p:nvPr/>
          </p:nvSpPr>
          <p:spPr>
            <a:xfrm>
              <a:off x="0" y="0"/>
              <a:ext cx="5398820" cy="1685859"/>
            </a:xfrm>
            <a:custGeom>
              <a:avLst/>
              <a:gdLst/>
              <a:ahLst/>
              <a:cxnLst/>
              <a:rect l="l" t="t" r="r" b="b"/>
              <a:pathLst>
                <a:path w="5398820" h="1685859">
                  <a:moveTo>
                    <a:pt x="0" y="0"/>
                  </a:moveTo>
                  <a:lnTo>
                    <a:pt x="5398820" y="0"/>
                  </a:lnTo>
                  <a:lnTo>
                    <a:pt x="5398820" y="1685859"/>
                  </a:lnTo>
                  <a:lnTo>
                    <a:pt x="0" y="1685859"/>
                  </a:lnTo>
                  <a:close/>
                </a:path>
              </a:pathLst>
            </a:custGeom>
            <a:solidFill>
              <a:srgbClr val="FFFFFF"/>
            </a:solidFill>
          </p:spPr>
        </p:sp>
        <p:sp>
          <p:nvSpPr>
            <p:cNvPr id="6" name="TextBox 6"/>
            <p:cNvSpPr txBox="1"/>
            <p:nvPr/>
          </p:nvSpPr>
          <p:spPr>
            <a:xfrm>
              <a:off x="0" y="-47625"/>
              <a:ext cx="5398820" cy="173348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7413104" y="6736524"/>
            <a:ext cx="3461793" cy="587791"/>
            <a:chOff x="0" y="0"/>
            <a:chExt cx="1066152" cy="181026"/>
          </a:xfrm>
        </p:grpSpPr>
        <p:sp>
          <p:nvSpPr>
            <p:cNvPr id="8" name="Freeform 8"/>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9" name="TextBox 9"/>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Huan Nguyen</a:t>
              </a:r>
            </a:p>
          </p:txBody>
        </p:sp>
      </p:grpSp>
      <p:grpSp>
        <p:nvGrpSpPr>
          <p:cNvPr id="10" name="Group 10"/>
          <p:cNvGrpSpPr>
            <a:grpSpLocks noChangeAspect="1"/>
          </p:cNvGrpSpPr>
          <p:nvPr/>
        </p:nvGrpSpPr>
        <p:grpSpPr>
          <a:xfrm>
            <a:off x="7573250" y="3466186"/>
            <a:ext cx="3141499" cy="3141499"/>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940" r="-940" b="-81933"/>
              </a:stretch>
            </a:blipFill>
          </p:spPr>
        </p:sp>
      </p:grpSp>
      <p:sp>
        <p:nvSpPr>
          <p:cNvPr id="14" name="TextBox 14"/>
          <p:cNvSpPr txBox="1"/>
          <p:nvPr/>
        </p:nvSpPr>
        <p:spPr>
          <a:xfrm>
            <a:off x="4043328" y="1019175"/>
            <a:ext cx="10201344" cy="1057275"/>
          </a:xfrm>
          <a:prstGeom prst="rect">
            <a:avLst/>
          </a:prstGeom>
        </p:spPr>
        <p:txBody>
          <a:bodyPr lIns="0" tIns="0" rIns="0" bIns="0" rtlCol="0" anchor="t">
            <a:spAutoFit/>
          </a:bodyPr>
          <a:lstStyle/>
          <a:p>
            <a:pPr marL="0" lvl="0" indent="0" algn="ctr">
              <a:lnSpc>
                <a:spcPts val="8299"/>
              </a:lnSpc>
              <a:spcBef>
                <a:spcPct val="0"/>
              </a:spcBef>
            </a:pPr>
            <a:r>
              <a:rPr lang="en-US" sz="6916" b="1">
                <a:solidFill>
                  <a:srgbClr val="F4F6FC"/>
                </a:solidFill>
                <a:latin typeface="Roboto Bold"/>
                <a:ea typeface="Roboto Bold"/>
                <a:cs typeface="Roboto Bold"/>
                <a:sym typeface="Roboto Bold"/>
              </a:rPr>
              <a:t>Thank you for watching</a:t>
            </a:r>
          </a:p>
        </p:txBody>
      </p:sp>
      <p:sp>
        <p:nvSpPr>
          <p:cNvPr id="15" name="TextBox 15"/>
          <p:cNvSpPr txBox="1"/>
          <p:nvPr/>
        </p:nvSpPr>
        <p:spPr>
          <a:xfrm>
            <a:off x="8052270" y="7362942"/>
            <a:ext cx="2183460" cy="356356"/>
          </a:xfrm>
          <a:prstGeom prst="rect">
            <a:avLst/>
          </a:prstGeom>
        </p:spPr>
        <p:txBody>
          <a:bodyPr lIns="0" tIns="0" rIns="0" bIns="0" rtlCol="0" anchor="t">
            <a:spAutoFit/>
          </a:bodyPr>
          <a:lstStyle/>
          <a:p>
            <a:pPr algn="ctr">
              <a:lnSpc>
                <a:spcPts val="3081"/>
              </a:lnSpc>
            </a:pPr>
            <a:r>
              <a:rPr lang="en-US" sz="1781" b="1">
                <a:solidFill>
                  <a:srgbClr val="000000"/>
                </a:solidFill>
                <a:latin typeface="Montserrat Bold"/>
                <a:ea typeface="Montserrat Bold"/>
                <a:cs typeface="Montserrat Bold"/>
                <a:sym typeface="Montserrat Bold"/>
              </a:rPr>
              <a:t>Cloud Engineer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483844" y="1918674"/>
            <a:ext cx="4988360" cy="623570"/>
          </a:xfrm>
          <a:prstGeom prst="rect">
            <a:avLst/>
          </a:prstGeom>
        </p:spPr>
        <p:txBody>
          <a:bodyPr lIns="0" tIns="0" rIns="0" bIns="0" rtlCol="0" anchor="t">
            <a:spAutoFit/>
          </a:bodyPr>
          <a:lstStyle/>
          <a:p>
            <a:pPr algn="just">
              <a:lnSpc>
                <a:spcPts val="2469"/>
              </a:lnSpc>
            </a:pPr>
            <a:r>
              <a:rPr lang="en-US" sz="1899">
                <a:solidFill>
                  <a:srgbClr val="000000"/>
                </a:solidFill>
                <a:latin typeface="Poppins"/>
                <a:ea typeface="Poppins"/>
                <a:cs typeface="Poppins"/>
                <a:sym typeface="Poppins"/>
              </a:rPr>
              <a:t>ý nghĩa và chức năng của các file được sinh ra trong một sự án Terraform</a:t>
            </a:r>
          </a:p>
        </p:txBody>
      </p:sp>
      <p:sp>
        <p:nvSpPr>
          <p:cNvPr id="7" name="TextBox 7"/>
          <p:cNvSpPr txBox="1"/>
          <p:nvPr/>
        </p:nvSpPr>
        <p:spPr>
          <a:xfrm>
            <a:off x="2483844" y="1467162"/>
            <a:ext cx="5887242" cy="384083"/>
          </a:xfrm>
          <a:prstGeom prst="rect">
            <a:avLst/>
          </a:prstGeom>
        </p:spPr>
        <p:txBody>
          <a:bodyPr lIns="0" tIns="0" rIns="0" bIns="0" rtlCol="0" anchor="t">
            <a:spAutoFit/>
          </a:bodyPr>
          <a:lstStyle/>
          <a:p>
            <a:pPr algn="l">
              <a:lnSpc>
                <a:spcPts val="2813"/>
              </a:lnSpc>
            </a:pPr>
            <a:r>
              <a:rPr lang="en-US" sz="2489" b="1" spc="-74">
                <a:solidFill>
                  <a:srgbClr val="000000"/>
                </a:solidFill>
                <a:latin typeface="Poppins Bold"/>
                <a:ea typeface="Poppins Bold"/>
                <a:cs typeface="Poppins Bold"/>
                <a:sym typeface="Poppins Bold"/>
              </a:rPr>
              <a:t>Các file trong Terraform</a:t>
            </a:r>
          </a:p>
        </p:txBody>
      </p:sp>
      <p:sp>
        <p:nvSpPr>
          <p:cNvPr id="8" name="TextBox 8"/>
          <p:cNvSpPr txBox="1"/>
          <p:nvPr/>
        </p:nvSpPr>
        <p:spPr>
          <a:xfrm>
            <a:off x="2483844" y="2886567"/>
            <a:ext cx="13872131" cy="5871465"/>
          </a:xfrm>
          <a:prstGeom prst="rect">
            <a:avLst/>
          </a:prstGeom>
        </p:spPr>
        <p:txBody>
          <a:bodyPr lIns="0" tIns="0" rIns="0" bIns="0" rtlCol="0" anchor="t">
            <a:spAutoFit/>
          </a:bodyPr>
          <a:lstStyle/>
          <a:p>
            <a:pPr marL="537525" lvl="1" indent="-268762" algn="l">
              <a:lnSpc>
                <a:spcPts val="4680"/>
              </a:lnSpc>
              <a:buAutoNum type="arabicPeriod"/>
            </a:pPr>
            <a:r>
              <a:rPr lang="en-US" sz="2489" b="1" spc="-74">
                <a:solidFill>
                  <a:srgbClr val="000000"/>
                </a:solidFill>
                <a:latin typeface="Poppins Bold"/>
                <a:ea typeface="Poppins Bold"/>
                <a:cs typeface="Poppins Bold"/>
                <a:sym typeface="Poppins Bold"/>
              </a:rPr>
              <a:t> *.tf : </a:t>
            </a:r>
            <a:r>
              <a:rPr lang="en-US" sz="2489" spc="-74">
                <a:solidFill>
                  <a:srgbClr val="000000"/>
                </a:solidFill>
                <a:latin typeface="Poppins"/>
                <a:ea typeface="Poppins"/>
                <a:cs typeface="Poppins"/>
                <a:sym typeface="Poppins"/>
              </a:rPr>
              <a:t>chứa các khai báo tài nguyên cơ sở hạ tầng dưới dạng code</a:t>
            </a:r>
          </a:p>
          <a:p>
            <a:pPr marL="537525" lvl="1" indent="-268762" algn="l">
              <a:lnSpc>
                <a:spcPts val="4680"/>
              </a:lnSpc>
              <a:buAutoNum type="arabicPeriod"/>
            </a:pPr>
            <a:r>
              <a:rPr lang="en-US" sz="2489" b="1" spc="-74">
                <a:solidFill>
                  <a:srgbClr val="000000"/>
                </a:solidFill>
                <a:latin typeface="Poppins Bold"/>
                <a:ea typeface="Poppins Bold"/>
                <a:cs typeface="Poppins Bold"/>
                <a:sym typeface="Poppins Bold"/>
              </a:rPr>
              <a:t>".terraform\providers\registry.terraform.io\hashicorp\aws\5.42.0\windows_386\terraform-provider-aws_v5.44.0_x5.exe" : </a:t>
            </a:r>
            <a:r>
              <a:rPr lang="en-US" sz="2489" spc="-74">
                <a:solidFill>
                  <a:srgbClr val="000000"/>
                </a:solidFill>
                <a:latin typeface="Poppins"/>
                <a:ea typeface="Poppins"/>
                <a:cs typeface="Poppins"/>
                <a:sym typeface="Poppins"/>
              </a:rPr>
              <a:t> file plugin để Terraform tương tác với Provider và quản lý tài nguyên theo cấu hình Terraform</a:t>
            </a:r>
          </a:p>
          <a:p>
            <a:pPr marL="537525" lvl="1" indent="-268762" algn="l">
              <a:lnSpc>
                <a:spcPts val="4680"/>
              </a:lnSpc>
              <a:buAutoNum type="arabicPeriod"/>
            </a:pPr>
            <a:r>
              <a:rPr lang="en-US" sz="2489" b="1" spc="-74">
                <a:solidFill>
                  <a:srgbClr val="000000"/>
                </a:solidFill>
                <a:latin typeface="Poppins Bold"/>
                <a:ea typeface="Poppins Bold"/>
                <a:cs typeface="Poppins Bold"/>
                <a:sym typeface="Poppins Bold"/>
              </a:rPr>
              <a:t> terraform.tfstate :</a:t>
            </a:r>
            <a:r>
              <a:rPr lang="en-US" sz="2489" spc="-74">
                <a:solidFill>
                  <a:srgbClr val="000000"/>
                </a:solidFill>
                <a:latin typeface="Poppins"/>
                <a:ea typeface="Poppins"/>
                <a:cs typeface="Poppins"/>
                <a:sym typeface="Poppins"/>
              </a:rPr>
              <a:t> hiển trạng thái hiện tại của cơ sở hạ tầng</a:t>
            </a:r>
          </a:p>
          <a:p>
            <a:pPr marL="537525" lvl="1" indent="-268762" algn="l">
              <a:lnSpc>
                <a:spcPts val="4680"/>
              </a:lnSpc>
              <a:buAutoNum type="arabicPeriod"/>
            </a:pPr>
            <a:r>
              <a:rPr lang="en-US" sz="2489" b="1" spc="-74">
                <a:solidFill>
                  <a:srgbClr val="000000"/>
                </a:solidFill>
                <a:latin typeface="Poppins Bold"/>
                <a:ea typeface="Poppins Bold"/>
                <a:cs typeface="Poppins Bold"/>
                <a:sym typeface="Poppins Bold"/>
              </a:rPr>
              <a:t> terraform.tfstate.backup : </a:t>
            </a:r>
            <a:r>
              <a:rPr lang="en-US" sz="2489" spc="-74">
                <a:solidFill>
                  <a:srgbClr val="000000"/>
                </a:solidFill>
                <a:latin typeface="Poppins"/>
                <a:ea typeface="Poppins"/>
                <a:cs typeface="Poppins"/>
                <a:sym typeface="Poppins"/>
              </a:rPr>
              <a:t> file backup của tfstate sử dụng restore khi cần thiết</a:t>
            </a:r>
          </a:p>
          <a:p>
            <a:pPr marL="537525" lvl="1" indent="-268762" algn="l">
              <a:lnSpc>
                <a:spcPts val="4680"/>
              </a:lnSpc>
              <a:buAutoNum type="arabicPeriod"/>
            </a:pPr>
            <a:r>
              <a:rPr lang="en-US" sz="2489" b="1" spc="-74">
                <a:solidFill>
                  <a:srgbClr val="000000"/>
                </a:solidFill>
                <a:latin typeface="Poppins Bold"/>
                <a:ea typeface="Poppins Bold"/>
                <a:cs typeface="Poppins Bold"/>
                <a:sym typeface="Poppins Bold"/>
              </a:rPr>
              <a:t> .terraform.lock.hcl :  </a:t>
            </a:r>
            <a:r>
              <a:rPr lang="en-US" sz="2489" spc="-74">
                <a:solidFill>
                  <a:srgbClr val="000000"/>
                </a:solidFill>
                <a:latin typeface="Poppins"/>
                <a:ea typeface="Poppins"/>
                <a:cs typeface="Poppins"/>
                <a:sym typeface="Poppins"/>
              </a:rPr>
              <a:t>sử dụng để khóa version của Provider và module đang được sử dụng</a:t>
            </a:r>
          </a:p>
          <a:p>
            <a:pPr marL="537525" lvl="1" indent="-268762" algn="l">
              <a:lnSpc>
                <a:spcPts val="4680"/>
              </a:lnSpc>
              <a:buAutoNum type="arabicPeriod"/>
            </a:pPr>
            <a:r>
              <a:rPr lang="en-US" sz="2489" b="1" spc="-74">
                <a:solidFill>
                  <a:srgbClr val="000000"/>
                </a:solidFill>
                <a:latin typeface="Poppins Bold"/>
                <a:ea typeface="Poppins Bold"/>
                <a:cs typeface="Poppins Bold"/>
                <a:sym typeface="Poppins Bold"/>
              </a:rPr>
              <a:t> terraform.tfstate.lock.info :</a:t>
            </a:r>
            <a:r>
              <a:rPr lang="en-US" sz="2489" spc="-74">
                <a:solidFill>
                  <a:srgbClr val="000000"/>
                </a:solidFill>
                <a:latin typeface="Poppins"/>
                <a:ea typeface="Poppins"/>
                <a:cs typeface="Poppins"/>
                <a:sym typeface="Poppins"/>
              </a:rPr>
              <a:t> khóa state,  đảm bảo tại 1 thời điểm thực hiện thay đổi state chỉ có 1 tiến trình hoặc 1 người được sửa đổi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483844" y="1918674"/>
            <a:ext cx="7424925" cy="623570"/>
          </a:xfrm>
          <a:prstGeom prst="rect">
            <a:avLst/>
          </a:prstGeom>
        </p:spPr>
        <p:txBody>
          <a:bodyPr lIns="0" tIns="0" rIns="0" bIns="0" rtlCol="0" anchor="t">
            <a:spAutoFit/>
          </a:bodyPr>
          <a:lstStyle/>
          <a:p>
            <a:pPr algn="just">
              <a:lnSpc>
                <a:spcPts val="2469"/>
              </a:lnSpc>
            </a:pPr>
            <a:r>
              <a:rPr lang="en-US" sz="1899">
                <a:solidFill>
                  <a:srgbClr val="000000"/>
                </a:solidFill>
                <a:latin typeface="Poppins"/>
                <a:ea typeface="Poppins"/>
                <a:cs typeface="Poppins"/>
                <a:sym typeface="Poppins"/>
              </a:rPr>
              <a:t>ý nghĩa các cáu lệnh command hay được sử dụng trong Terraform</a:t>
            </a:r>
          </a:p>
        </p:txBody>
      </p:sp>
      <p:sp>
        <p:nvSpPr>
          <p:cNvPr id="7" name="TextBox 7"/>
          <p:cNvSpPr txBox="1"/>
          <p:nvPr/>
        </p:nvSpPr>
        <p:spPr>
          <a:xfrm>
            <a:off x="2483844" y="1467162"/>
            <a:ext cx="5887242" cy="384083"/>
          </a:xfrm>
          <a:prstGeom prst="rect">
            <a:avLst/>
          </a:prstGeom>
        </p:spPr>
        <p:txBody>
          <a:bodyPr lIns="0" tIns="0" rIns="0" bIns="0" rtlCol="0" anchor="t">
            <a:spAutoFit/>
          </a:bodyPr>
          <a:lstStyle/>
          <a:p>
            <a:pPr algn="l">
              <a:lnSpc>
                <a:spcPts val="2813"/>
              </a:lnSpc>
            </a:pPr>
            <a:r>
              <a:rPr lang="en-US" sz="2489" b="1" spc="-74">
                <a:solidFill>
                  <a:srgbClr val="000000"/>
                </a:solidFill>
                <a:latin typeface="Poppins Bold"/>
                <a:ea typeface="Poppins Bold"/>
                <a:cs typeface="Poppins Bold"/>
                <a:sym typeface="Poppins Bold"/>
              </a:rPr>
              <a:t>Terraform command</a:t>
            </a:r>
          </a:p>
        </p:txBody>
      </p:sp>
      <p:sp>
        <p:nvSpPr>
          <p:cNvPr id="8" name="TextBox 8"/>
          <p:cNvSpPr txBox="1"/>
          <p:nvPr/>
        </p:nvSpPr>
        <p:spPr>
          <a:xfrm>
            <a:off x="2483844" y="2886567"/>
            <a:ext cx="13872131" cy="4099815"/>
          </a:xfrm>
          <a:prstGeom prst="rect">
            <a:avLst/>
          </a:prstGeom>
        </p:spPr>
        <p:txBody>
          <a:bodyPr lIns="0" tIns="0" rIns="0" bIns="0" rtlCol="0" anchor="t">
            <a:spAutoFit/>
          </a:bodyPr>
          <a:lstStyle/>
          <a:p>
            <a:pPr marL="537525" lvl="1" indent="-268762" algn="l">
              <a:lnSpc>
                <a:spcPts val="4680"/>
              </a:lnSpc>
              <a:buAutoNum type="arabicPeriod"/>
            </a:pPr>
            <a:r>
              <a:rPr lang="en-US" sz="2489" b="1" spc="-74">
                <a:solidFill>
                  <a:srgbClr val="000000"/>
                </a:solidFill>
                <a:latin typeface="Poppins Bold"/>
                <a:ea typeface="Poppins Bold"/>
                <a:cs typeface="Poppins Bold"/>
                <a:sym typeface="Poppins Bold"/>
              </a:rPr>
              <a:t> Terraform init:  </a:t>
            </a:r>
            <a:r>
              <a:rPr lang="en-US" sz="2489" spc="-74">
                <a:solidFill>
                  <a:srgbClr val="000000"/>
                </a:solidFill>
                <a:latin typeface="Poppins"/>
                <a:ea typeface="Poppins"/>
                <a:cs typeface="Poppins"/>
                <a:sym typeface="Poppins"/>
              </a:rPr>
              <a:t>khởi tạo môi trường bằng cách cài đặt các plugin và module cần thiết cho Provider</a:t>
            </a:r>
          </a:p>
          <a:p>
            <a:pPr marL="537525" lvl="1" indent="-268762" algn="l">
              <a:lnSpc>
                <a:spcPts val="4680"/>
              </a:lnSpc>
              <a:buAutoNum type="arabicPeriod"/>
            </a:pPr>
            <a:r>
              <a:rPr lang="en-US" sz="2489" b="1" spc="-74">
                <a:solidFill>
                  <a:srgbClr val="000000"/>
                </a:solidFill>
                <a:latin typeface="Poppins Bold"/>
                <a:ea typeface="Poppins Bold"/>
                <a:cs typeface="Poppins Bold"/>
                <a:sym typeface="Poppins Bold"/>
              </a:rPr>
              <a:t> Terraform fmt: </a:t>
            </a:r>
            <a:r>
              <a:rPr lang="en-US" sz="2489" spc="-74">
                <a:solidFill>
                  <a:srgbClr val="000000"/>
                </a:solidFill>
                <a:latin typeface="Poppins"/>
                <a:ea typeface="Poppins"/>
                <a:cs typeface="Poppins"/>
                <a:sym typeface="Poppins"/>
              </a:rPr>
              <a:t> định dạng lại cấu hình theo chuẩn</a:t>
            </a:r>
          </a:p>
          <a:p>
            <a:pPr marL="537525" lvl="1" indent="-268762" algn="l">
              <a:lnSpc>
                <a:spcPts val="4680"/>
              </a:lnSpc>
              <a:buAutoNum type="arabicPeriod"/>
            </a:pPr>
            <a:r>
              <a:rPr lang="en-US" sz="2489" b="1" spc="-74">
                <a:solidFill>
                  <a:srgbClr val="000000"/>
                </a:solidFill>
                <a:latin typeface="Poppins Bold"/>
                <a:ea typeface="Poppins Bold"/>
                <a:cs typeface="Poppins Bold"/>
                <a:sym typeface="Poppins Bold"/>
              </a:rPr>
              <a:t> Terraform validate :</a:t>
            </a:r>
            <a:r>
              <a:rPr lang="en-US" sz="2489" spc="-74">
                <a:solidFill>
                  <a:srgbClr val="000000"/>
                </a:solidFill>
                <a:latin typeface="Poppins"/>
                <a:ea typeface="Poppins"/>
                <a:cs typeface="Poppins"/>
                <a:sym typeface="Poppins"/>
              </a:rPr>
              <a:t> kiểm tra tính hợp lệ của cấu hình</a:t>
            </a:r>
          </a:p>
          <a:p>
            <a:pPr marL="537525" lvl="1" indent="-268762" algn="l">
              <a:lnSpc>
                <a:spcPts val="4680"/>
              </a:lnSpc>
              <a:buAutoNum type="arabicPeriod"/>
            </a:pPr>
            <a:r>
              <a:rPr lang="en-US" sz="2489" b="1" spc="-74">
                <a:solidFill>
                  <a:srgbClr val="000000"/>
                </a:solidFill>
                <a:latin typeface="Poppins Bold"/>
                <a:ea typeface="Poppins Bold"/>
                <a:cs typeface="Poppins Bold"/>
                <a:sym typeface="Poppins Bold"/>
              </a:rPr>
              <a:t> Terraform plan : </a:t>
            </a:r>
            <a:r>
              <a:rPr lang="en-US" sz="2489" spc="-74">
                <a:solidFill>
                  <a:srgbClr val="000000"/>
                </a:solidFill>
                <a:latin typeface="Poppins"/>
                <a:ea typeface="Poppins"/>
                <a:cs typeface="Poppins"/>
                <a:sym typeface="Poppins"/>
              </a:rPr>
              <a:t>  xem trước những action tương tác với Provider</a:t>
            </a:r>
          </a:p>
          <a:p>
            <a:pPr marL="537525" lvl="1" indent="-268762" algn="l">
              <a:lnSpc>
                <a:spcPts val="4680"/>
              </a:lnSpc>
              <a:buAutoNum type="arabicPeriod"/>
            </a:pPr>
            <a:r>
              <a:rPr lang="en-US" sz="2489" b="1" spc="-74">
                <a:solidFill>
                  <a:srgbClr val="000000"/>
                </a:solidFill>
                <a:latin typeface="Poppins Bold"/>
                <a:ea typeface="Poppins Bold"/>
                <a:cs typeface="Poppins Bold"/>
                <a:sym typeface="Poppins Bold"/>
              </a:rPr>
              <a:t> Terraform  apply:   </a:t>
            </a:r>
            <a:r>
              <a:rPr lang="en-US" sz="2489" spc="-74">
                <a:solidFill>
                  <a:srgbClr val="000000"/>
                </a:solidFill>
                <a:latin typeface="Poppins"/>
                <a:ea typeface="Poppins"/>
                <a:cs typeface="Poppins"/>
                <a:sym typeface="Poppins"/>
              </a:rPr>
              <a:t>thực hiện action trên Provider</a:t>
            </a:r>
          </a:p>
          <a:p>
            <a:pPr marL="537525" lvl="1" indent="-268762" algn="l">
              <a:lnSpc>
                <a:spcPts val="4680"/>
              </a:lnSpc>
              <a:buAutoNum type="arabicPeriod"/>
            </a:pPr>
            <a:r>
              <a:rPr lang="en-US" sz="2489" b="1" spc="-74">
                <a:solidFill>
                  <a:srgbClr val="000000"/>
                </a:solidFill>
                <a:latin typeface="Poppins Bold"/>
                <a:ea typeface="Poppins Bold"/>
                <a:cs typeface="Poppins Bold"/>
                <a:sym typeface="Poppins Bold"/>
              </a:rPr>
              <a:t> Terraform destroy :</a:t>
            </a:r>
            <a:r>
              <a:rPr lang="en-US" sz="2489" spc="-74">
                <a:solidFill>
                  <a:srgbClr val="000000"/>
                </a:solidFill>
                <a:latin typeface="Poppins"/>
                <a:ea typeface="Poppins"/>
                <a:cs typeface="Poppins"/>
                <a:sym typeface="Poppins"/>
              </a:rPr>
              <a:t> xóa các tài nguyên đã tạo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sp>
        <p:nvSpPr>
          <p:cNvPr id="2" name="Freeform 2"/>
          <p:cNvSpPr/>
          <p:nvPr/>
        </p:nvSpPr>
        <p:spPr>
          <a:xfrm>
            <a:off x="-782437" y="8468571"/>
            <a:ext cx="4769605" cy="4309989"/>
          </a:xfrm>
          <a:custGeom>
            <a:avLst/>
            <a:gdLst/>
            <a:ahLst/>
            <a:cxnLst/>
            <a:rect l="l" t="t" r="r" b="b"/>
            <a:pathLst>
              <a:path w="4769605" h="4309989">
                <a:moveTo>
                  <a:pt x="0" y="0"/>
                </a:moveTo>
                <a:lnTo>
                  <a:pt x="4769605" y="0"/>
                </a:lnTo>
                <a:lnTo>
                  <a:pt x="4769605" y="4309989"/>
                </a:lnTo>
                <a:lnTo>
                  <a:pt x="0" y="43099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07015" y="7348320"/>
            <a:ext cx="1773234" cy="1568095"/>
          </a:xfrm>
          <a:custGeom>
            <a:avLst/>
            <a:gdLst/>
            <a:ahLst/>
            <a:cxnLst/>
            <a:rect l="l" t="t" r="r" b="b"/>
            <a:pathLst>
              <a:path w="1773234" h="1568095">
                <a:moveTo>
                  <a:pt x="0" y="0"/>
                </a:moveTo>
                <a:lnTo>
                  <a:pt x="1773235" y="0"/>
                </a:lnTo>
                <a:lnTo>
                  <a:pt x="1773235" y="1568096"/>
                </a:lnTo>
                <a:lnTo>
                  <a:pt x="0" y="1568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748960" y="2982368"/>
            <a:ext cx="4374802" cy="4374802"/>
          </a:xfrm>
          <a:custGeom>
            <a:avLst/>
            <a:gdLst/>
            <a:ahLst/>
            <a:cxnLst/>
            <a:rect l="l" t="t" r="r" b="b"/>
            <a:pathLst>
              <a:path w="4374802" h="4374802">
                <a:moveTo>
                  <a:pt x="0" y="0"/>
                </a:moveTo>
                <a:lnTo>
                  <a:pt x="4374803" y="0"/>
                </a:lnTo>
                <a:lnTo>
                  <a:pt x="4374803" y="4374802"/>
                </a:lnTo>
                <a:lnTo>
                  <a:pt x="0" y="4374802"/>
                </a:lnTo>
                <a:lnTo>
                  <a:pt x="0" y="0"/>
                </a:lnTo>
                <a:close/>
              </a:path>
            </a:pathLst>
          </a:custGeom>
          <a:blipFill>
            <a:blip r:embed="rId6"/>
            <a:stretch>
              <a:fillRect/>
            </a:stretch>
          </a:blipFill>
        </p:spPr>
      </p:sp>
      <p:sp>
        <p:nvSpPr>
          <p:cNvPr id="5" name="Freeform 5"/>
          <p:cNvSpPr/>
          <p:nvPr/>
        </p:nvSpPr>
        <p:spPr>
          <a:xfrm>
            <a:off x="1197561" y="2125960"/>
            <a:ext cx="1390916" cy="1378746"/>
          </a:xfrm>
          <a:custGeom>
            <a:avLst/>
            <a:gdLst/>
            <a:ahLst/>
            <a:cxnLst/>
            <a:rect l="l" t="t" r="r" b="b"/>
            <a:pathLst>
              <a:path w="1390916" h="1378746">
                <a:moveTo>
                  <a:pt x="0" y="0"/>
                </a:moveTo>
                <a:lnTo>
                  <a:pt x="1390916" y="0"/>
                </a:lnTo>
                <a:lnTo>
                  <a:pt x="1390916" y="1378746"/>
                </a:lnTo>
                <a:lnTo>
                  <a:pt x="0" y="1378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538404" y="885660"/>
            <a:ext cx="3379115" cy="3430096"/>
          </a:xfrm>
          <a:custGeom>
            <a:avLst/>
            <a:gdLst/>
            <a:ahLst/>
            <a:cxnLst/>
            <a:rect l="l" t="t" r="r" b="b"/>
            <a:pathLst>
              <a:path w="3379115" h="3430096">
                <a:moveTo>
                  <a:pt x="0" y="0"/>
                </a:moveTo>
                <a:lnTo>
                  <a:pt x="3379115" y="0"/>
                </a:lnTo>
                <a:lnTo>
                  <a:pt x="3379115" y="3430096"/>
                </a:lnTo>
                <a:lnTo>
                  <a:pt x="0" y="34300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301819" y="-1687290"/>
            <a:ext cx="8169265" cy="3260279"/>
          </a:xfrm>
          <a:custGeom>
            <a:avLst/>
            <a:gdLst/>
            <a:ahLst/>
            <a:cxnLst/>
            <a:rect l="l" t="t" r="r" b="b"/>
            <a:pathLst>
              <a:path w="8169265" h="3260279">
                <a:moveTo>
                  <a:pt x="0" y="0"/>
                </a:moveTo>
                <a:lnTo>
                  <a:pt x="8169265" y="0"/>
                </a:lnTo>
                <a:lnTo>
                  <a:pt x="8169265" y="3260280"/>
                </a:lnTo>
                <a:lnTo>
                  <a:pt x="0" y="3260280"/>
                </a:lnTo>
                <a:lnTo>
                  <a:pt x="0" y="0"/>
                </a:lnTo>
                <a:close/>
              </a:path>
            </a:pathLst>
          </a:custGeom>
          <a:blipFill>
            <a:blip r:embed="rId11"/>
            <a:stretch>
              <a:fillRect/>
            </a:stretch>
          </a:blipFill>
        </p:spPr>
      </p:sp>
      <p:sp>
        <p:nvSpPr>
          <p:cNvPr id="8" name="Freeform 8"/>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2"/>
            <a:stretch>
              <a:fillRect/>
            </a:stretch>
          </a:blipFill>
        </p:spPr>
      </p:sp>
      <p:sp>
        <p:nvSpPr>
          <p:cNvPr id="9" name="Freeform 9"/>
          <p:cNvSpPr/>
          <p:nvPr/>
        </p:nvSpPr>
        <p:spPr>
          <a:xfrm>
            <a:off x="8605136" y="1514146"/>
            <a:ext cx="2054763" cy="1468222"/>
          </a:xfrm>
          <a:custGeom>
            <a:avLst/>
            <a:gdLst/>
            <a:ahLst/>
            <a:cxnLst/>
            <a:rect l="l" t="t" r="r" b="b"/>
            <a:pathLst>
              <a:path w="2054763" h="1468222">
                <a:moveTo>
                  <a:pt x="0" y="0"/>
                </a:moveTo>
                <a:lnTo>
                  <a:pt x="2054763" y="0"/>
                </a:lnTo>
                <a:lnTo>
                  <a:pt x="2054763" y="1468222"/>
                </a:lnTo>
                <a:lnTo>
                  <a:pt x="0" y="14682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7867446" y="-2852606"/>
            <a:ext cx="11992299" cy="4778541"/>
          </a:xfrm>
          <a:custGeom>
            <a:avLst/>
            <a:gdLst/>
            <a:ahLst/>
            <a:cxnLst/>
            <a:rect l="l" t="t" r="r" b="b"/>
            <a:pathLst>
              <a:path w="11992299" h="4778541">
                <a:moveTo>
                  <a:pt x="0" y="0"/>
                </a:moveTo>
                <a:lnTo>
                  <a:pt x="11992300" y="0"/>
                </a:lnTo>
                <a:lnTo>
                  <a:pt x="11992300" y="4778541"/>
                </a:lnTo>
                <a:lnTo>
                  <a:pt x="0" y="4778541"/>
                </a:lnTo>
                <a:lnTo>
                  <a:pt x="0" y="0"/>
                </a:lnTo>
                <a:close/>
              </a:path>
            </a:pathLst>
          </a:custGeom>
          <a:blipFill>
            <a:blip r:embed="rId15"/>
            <a:stretch>
              <a:fillRect/>
            </a:stretch>
          </a:blipFill>
        </p:spPr>
      </p:sp>
      <p:sp>
        <p:nvSpPr>
          <p:cNvPr id="11" name="Freeform 11"/>
          <p:cNvSpPr/>
          <p:nvPr/>
        </p:nvSpPr>
        <p:spPr>
          <a:xfrm>
            <a:off x="7592612" y="6831773"/>
            <a:ext cx="2718663" cy="2718663"/>
          </a:xfrm>
          <a:custGeom>
            <a:avLst/>
            <a:gdLst/>
            <a:ahLst/>
            <a:cxnLst/>
            <a:rect l="l" t="t" r="r" b="b"/>
            <a:pathLst>
              <a:path w="2718663" h="2718663">
                <a:moveTo>
                  <a:pt x="0" y="0"/>
                </a:moveTo>
                <a:lnTo>
                  <a:pt x="2718663" y="0"/>
                </a:lnTo>
                <a:lnTo>
                  <a:pt x="2718663" y="2718663"/>
                </a:lnTo>
                <a:lnTo>
                  <a:pt x="0" y="2718663"/>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grpSp>
        <p:nvGrpSpPr>
          <p:cNvPr id="12" name="Group 12"/>
          <p:cNvGrpSpPr/>
          <p:nvPr/>
        </p:nvGrpSpPr>
        <p:grpSpPr>
          <a:xfrm>
            <a:off x="1028700" y="8601921"/>
            <a:ext cx="2933449" cy="593512"/>
            <a:chOff x="0" y="0"/>
            <a:chExt cx="3911265" cy="791349"/>
          </a:xfrm>
        </p:grpSpPr>
        <p:grpSp>
          <p:nvGrpSpPr>
            <p:cNvPr id="13" name="Group 13"/>
            <p:cNvGrpSpPr/>
            <p:nvPr/>
          </p:nvGrpSpPr>
          <p:grpSpPr>
            <a:xfrm>
              <a:off x="0" y="0"/>
              <a:ext cx="3911265" cy="791349"/>
              <a:chOff x="0" y="0"/>
              <a:chExt cx="2008644" cy="406400"/>
            </a:xfrm>
          </p:grpSpPr>
          <p:sp>
            <p:nvSpPr>
              <p:cNvPr id="14" name="Freeform 14"/>
              <p:cNvSpPr/>
              <p:nvPr/>
            </p:nvSpPr>
            <p:spPr>
              <a:xfrm>
                <a:off x="0" y="0"/>
                <a:ext cx="2008644" cy="406400"/>
              </a:xfrm>
              <a:custGeom>
                <a:avLst/>
                <a:gdLst/>
                <a:ahLst/>
                <a:cxnLst/>
                <a:rect l="l" t="t" r="r" b="b"/>
                <a:pathLst>
                  <a:path w="2008644" h="406400">
                    <a:moveTo>
                      <a:pt x="1805444" y="0"/>
                    </a:moveTo>
                    <a:cubicBezTo>
                      <a:pt x="1917668" y="0"/>
                      <a:pt x="2008644" y="90976"/>
                      <a:pt x="2008644" y="203200"/>
                    </a:cubicBezTo>
                    <a:cubicBezTo>
                      <a:pt x="2008644" y="315424"/>
                      <a:pt x="1917668" y="406400"/>
                      <a:pt x="18054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000000"/>
                </a:solidFill>
                <a:prstDash val="solid"/>
                <a:miter/>
              </a:ln>
            </p:spPr>
          </p:sp>
          <p:sp>
            <p:nvSpPr>
              <p:cNvPr id="15" name="TextBox 15"/>
              <p:cNvSpPr txBox="1"/>
              <p:nvPr/>
            </p:nvSpPr>
            <p:spPr>
              <a:xfrm>
                <a:off x="0" y="-38100"/>
                <a:ext cx="2008644" cy="444500"/>
              </a:xfrm>
              <a:prstGeom prst="rect">
                <a:avLst/>
              </a:prstGeom>
            </p:spPr>
            <p:txBody>
              <a:bodyPr lIns="50800" tIns="50800" rIns="50800" bIns="50800" rtlCol="0" anchor="ctr"/>
              <a:lstStyle/>
              <a:p>
                <a:pPr algn="ctr">
                  <a:lnSpc>
                    <a:spcPts val="2520"/>
                  </a:lnSpc>
                </a:pPr>
                <a:r>
                  <a:rPr lang="en-US" sz="1800">
                    <a:solidFill>
                      <a:srgbClr val="000000"/>
                    </a:solidFill>
                    <a:latin typeface="Montserrat"/>
                    <a:ea typeface="Montserrat"/>
                    <a:cs typeface="Montserrat"/>
                    <a:sym typeface="Montserrat"/>
                  </a:rPr>
                  <a:t>         Nguyễn Văn Huân</a:t>
                </a:r>
              </a:p>
            </p:txBody>
          </p:sp>
        </p:grpSp>
        <p:sp>
          <p:nvSpPr>
            <p:cNvPr id="16" name="Freeform 16"/>
            <p:cNvSpPr/>
            <p:nvPr/>
          </p:nvSpPr>
          <p:spPr>
            <a:xfrm>
              <a:off x="266831" y="148888"/>
              <a:ext cx="493574" cy="493574"/>
            </a:xfrm>
            <a:custGeom>
              <a:avLst/>
              <a:gdLst/>
              <a:ahLst/>
              <a:cxnLst/>
              <a:rect l="l" t="t" r="r" b="b"/>
              <a:pathLst>
                <a:path w="493574" h="493574">
                  <a:moveTo>
                    <a:pt x="0" y="0"/>
                  </a:moveTo>
                  <a:lnTo>
                    <a:pt x="493574" y="0"/>
                  </a:lnTo>
                  <a:lnTo>
                    <a:pt x="493574" y="493573"/>
                  </a:lnTo>
                  <a:lnTo>
                    <a:pt x="0" y="49357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sp>
        <p:nvSpPr>
          <p:cNvPr id="17" name="TextBox 17"/>
          <p:cNvSpPr txBox="1"/>
          <p:nvPr/>
        </p:nvSpPr>
        <p:spPr>
          <a:xfrm>
            <a:off x="2802291" y="2534033"/>
            <a:ext cx="5593295" cy="637298"/>
          </a:xfrm>
          <a:prstGeom prst="rect">
            <a:avLst/>
          </a:prstGeom>
        </p:spPr>
        <p:txBody>
          <a:bodyPr lIns="0" tIns="0" rIns="0" bIns="0" rtlCol="0" anchor="t">
            <a:spAutoFit/>
          </a:bodyPr>
          <a:lstStyle/>
          <a:p>
            <a:pPr algn="l">
              <a:lnSpc>
                <a:spcPts val="5298"/>
              </a:lnSpc>
            </a:pPr>
            <a:r>
              <a:rPr lang="en-US" sz="3784" b="1">
                <a:solidFill>
                  <a:srgbClr val="000000"/>
                </a:solidFill>
                <a:latin typeface="Montserrat Ultra-Bold"/>
                <a:ea typeface="Montserrat Ultra-Bold"/>
                <a:cs typeface="Montserrat Ultra-Bold"/>
                <a:sym typeface="Montserrat Ultra-Bold"/>
              </a:rPr>
              <a:t>Huan Nguyen</a:t>
            </a:r>
          </a:p>
        </p:txBody>
      </p:sp>
      <p:sp>
        <p:nvSpPr>
          <p:cNvPr id="18" name="TextBox 18"/>
          <p:cNvSpPr txBox="1"/>
          <p:nvPr/>
        </p:nvSpPr>
        <p:spPr>
          <a:xfrm>
            <a:off x="1028700" y="4338018"/>
            <a:ext cx="7576436" cy="2110733"/>
          </a:xfrm>
          <a:prstGeom prst="rect">
            <a:avLst/>
          </a:prstGeom>
        </p:spPr>
        <p:txBody>
          <a:bodyPr lIns="0" tIns="0" rIns="0" bIns="0" rtlCol="0" anchor="t">
            <a:spAutoFit/>
          </a:bodyPr>
          <a:lstStyle/>
          <a:p>
            <a:pPr algn="l">
              <a:lnSpc>
                <a:spcPts val="8189"/>
              </a:lnSpc>
            </a:pPr>
            <a:r>
              <a:rPr lang="en-US" sz="7799">
                <a:solidFill>
                  <a:srgbClr val="000000"/>
                </a:solidFill>
                <a:latin typeface="Montserrat"/>
                <a:ea typeface="Montserrat"/>
                <a:cs typeface="Montserrat"/>
                <a:sym typeface="Montserrat"/>
              </a:rPr>
              <a:t>Working with Terraform</a:t>
            </a:r>
          </a:p>
        </p:txBody>
      </p:sp>
      <p:sp>
        <p:nvSpPr>
          <p:cNvPr id="19" name="Freeform 19"/>
          <p:cNvSpPr/>
          <p:nvPr/>
        </p:nvSpPr>
        <p:spPr>
          <a:xfrm>
            <a:off x="1197561" y="7732382"/>
            <a:ext cx="367778" cy="525397"/>
          </a:xfrm>
          <a:custGeom>
            <a:avLst/>
            <a:gdLst/>
            <a:ahLst/>
            <a:cxnLst/>
            <a:rect l="l" t="t" r="r" b="b"/>
            <a:pathLst>
              <a:path w="367778" h="525397">
                <a:moveTo>
                  <a:pt x="0" y="0"/>
                </a:moveTo>
                <a:lnTo>
                  <a:pt x="367778" y="0"/>
                </a:lnTo>
                <a:lnTo>
                  <a:pt x="367778" y="525397"/>
                </a:lnTo>
                <a:lnTo>
                  <a:pt x="0" y="52539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0" name="TextBox 20"/>
          <p:cNvSpPr txBox="1"/>
          <p:nvPr/>
        </p:nvSpPr>
        <p:spPr>
          <a:xfrm>
            <a:off x="1704551" y="7926944"/>
            <a:ext cx="2697973" cy="330835"/>
          </a:xfrm>
          <a:prstGeom prst="rect">
            <a:avLst/>
          </a:prstGeom>
        </p:spPr>
        <p:txBody>
          <a:bodyPr lIns="0" tIns="0" rIns="0" bIns="0" rtlCol="0" anchor="t">
            <a:spAutoFit/>
          </a:bodyPr>
          <a:lstStyle/>
          <a:p>
            <a:pPr algn="l">
              <a:lnSpc>
                <a:spcPts val="2765"/>
              </a:lnSpc>
              <a:spcBef>
                <a:spcPct val="0"/>
              </a:spcBef>
            </a:pPr>
            <a:r>
              <a:rPr lang="en-US" sz="1975">
                <a:solidFill>
                  <a:srgbClr val="000000"/>
                </a:solidFill>
                <a:latin typeface="Montserrat"/>
                <a:ea typeface="Montserrat"/>
                <a:cs typeface="Montserrat"/>
                <a:sym typeface="Montserrat"/>
              </a:rPr>
              <a:t>Ha Noi, Viet Nam</a:t>
            </a:r>
          </a:p>
        </p:txBody>
      </p:sp>
      <p:sp>
        <p:nvSpPr>
          <p:cNvPr id="21" name="TextBox 21"/>
          <p:cNvSpPr txBox="1"/>
          <p:nvPr/>
        </p:nvSpPr>
        <p:spPr>
          <a:xfrm>
            <a:off x="1675976" y="6696815"/>
            <a:ext cx="12042381" cy="641980"/>
          </a:xfrm>
          <a:prstGeom prst="rect">
            <a:avLst/>
          </a:prstGeom>
        </p:spPr>
        <p:txBody>
          <a:bodyPr lIns="0" tIns="0" rIns="0" bIns="0" rtlCol="0" anchor="t">
            <a:spAutoFit/>
          </a:bodyPr>
          <a:lstStyle/>
          <a:p>
            <a:pPr algn="l">
              <a:lnSpc>
                <a:spcPts val="4934"/>
              </a:lnSpc>
            </a:pPr>
            <a:r>
              <a:rPr lang="en-US" sz="4699" i="1">
                <a:solidFill>
                  <a:srgbClr val="000000"/>
                </a:solidFill>
                <a:latin typeface="Montserrat Italics"/>
                <a:ea typeface="Montserrat Italics"/>
                <a:cs typeface="Montserrat Italics"/>
                <a:sym typeface="Montserrat Italics"/>
              </a:rPr>
              <a:t>2. HashiCorp Configuration Language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483844" y="2886567"/>
            <a:ext cx="13872131" cy="3509265"/>
          </a:xfrm>
          <a:prstGeom prst="rect">
            <a:avLst/>
          </a:prstGeom>
        </p:spPr>
        <p:txBody>
          <a:bodyPr lIns="0" tIns="0" rIns="0" bIns="0" rtlCol="0" anchor="t">
            <a:spAutoFit/>
          </a:bodyPr>
          <a:lstStyle/>
          <a:p>
            <a:pPr marL="537525" lvl="1" indent="-268762" algn="l">
              <a:lnSpc>
                <a:spcPts val="4680"/>
              </a:lnSpc>
              <a:buFont typeface="Arial"/>
              <a:buChar char="•"/>
            </a:pPr>
            <a:r>
              <a:rPr lang="en-US" sz="2489" spc="-74">
                <a:solidFill>
                  <a:srgbClr val="000000"/>
                </a:solidFill>
                <a:latin typeface="Poppins"/>
                <a:ea typeface="Poppins"/>
                <a:cs typeface="Poppins"/>
                <a:sym typeface="Poppins"/>
              </a:rPr>
              <a:t>HashiCorp Configuration Language (HCL) là ngôn ngữ được HashiCorp phát triển để ghi các tệp cấu hình, được sử dụng để xác định và định cấu hình tài nguyên cơ sở hạ tầng. HCL được thiết kế để người dùng dễ đọc và dễ hiểu, tập trung vào sự đơn giản </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HCL được sử dụng bởi một số công cụ HashiCorp, bao gồm Terraform, Vault, Nomad và Packer. </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Ngôn ngữ cấu hình của Terraform dựa trên HCL </a:t>
            </a:r>
          </a:p>
        </p:txBody>
      </p:sp>
      <p:sp>
        <p:nvSpPr>
          <p:cNvPr id="7" name="Freeform 7"/>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2483844" y="1467162"/>
            <a:ext cx="5887242" cy="384083"/>
          </a:xfrm>
          <a:prstGeom prst="rect">
            <a:avLst/>
          </a:prstGeom>
        </p:spPr>
        <p:txBody>
          <a:bodyPr lIns="0" tIns="0" rIns="0" bIns="0" rtlCol="0" anchor="t">
            <a:spAutoFit/>
          </a:bodyPr>
          <a:lstStyle/>
          <a:p>
            <a:pPr algn="l">
              <a:lnSpc>
                <a:spcPts val="2813"/>
              </a:lnSpc>
            </a:pPr>
            <a:r>
              <a:rPr lang="en-US" sz="2489" b="1" spc="-74">
                <a:solidFill>
                  <a:srgbClr val="000000"/>
                </a:solidFill>
                <a:latin typeface="Poppins Bold"/>
                <a:ea typeface="Poppins Bold"/>
                <a:cs typeface="Poppins Bold"/>
                <a:sym typeface="Poppins Bold"/>
              </a:rPr>
              <a:t>HashiCorp Configuraton Language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872730" y="4517270"/>
            <a:ext cx="2234656" cy="2234656"/>
          </a:xfrm>
          <a:custGeom>
            <a:avLst/>
            <a:gdLst/>
            <a:ahLst/>
            <a:cxnLst/>
            <a:rect l="l" t="t" r="r" b="b"/>
            <a:pathLst>
              <a:path w="2234656" h="2234656">
                <a:moveTo>
                  <a:pt x="0" y="0"/>
                </a:moveTo>
                <a:lnTo>
                  <a:pt x="2234656" y="0"/>
                </a:lnTo>
                <a:lnTo>
                  <a:pt x="2234656" y="2234656"/>
                </a:lnTo>
                <a:lnTo>
                  <a:pt x="0" y="2234656"/>
                </a:lnTo>
                <a:lnTo>
                  <a:pt x="0" y="0"/>
                </a:lnTo>
                <a:close/>
              </a:path>
            </a:pathLst>
          </a:custGeom>
          <a:blipFill>
            <a:blip r:embed="rId9"/>
            <a:stretch>
              <a:fillRect/>
            </a:stretch>
          </a:blipFill>
        </p:spPr>
      </p:sp>
      <p:sp>
        <p:nvSpPr>
          <p:cNvPr id="7" name="Freeform 7"/>
          <p:cNvSpPr/>
          <p:nvPr/>
        </p:nvSpPr>
        <p:spPr>
          <a:xfrm>
            <a:off x="7941083" y="1999814"/>
            <a:ext cx="1678304" cy="1678304"/>
          </a:xfrm>
          <a:custGeom>
            <a:avLst/>
            <a:gdLst/>
            <a:ahLst/>
            <a:cxnLst/>
            <a:rect l="l" t="t" r="r" b="b"/>
            <a:pathLst>
              <a:path w="1678304" h="1678304">
                <a:moveTo>
                  <a:pt x="0" y="0"/>
                </a:moveTo>
                <a:lnTo>
                  <a:pt x="1678304" y="0"/>
                </a:lnTo>
                <a:lnTo>
                  <a:pt x="1678304" y="1678304"/>
                </a:lnTo>
                <a:lnTo>
                  <a:pt x="0" y="1678304"/>
                </a:lnTo>
                <a:lnTo>
                  <a:pt x="0" y="0"/>
                </a:lnTo>
                <a:close/>
              </a:path>
            </a:pathLst>
          </a:custGeom>
          <a:blipFill>
            <a:blip r:embed="rId10"/>
            <a:stretch>
              <a:fillRect/>
            </a:stretch>
          </a:blipFill>
        </p:spPr>
      </p:sp>
      <p:sp>
        <p:nvSpPr>
          <p:cNvPr id="8" name="Freeform 8"/>
          <p:cNvSpPr/>
          <p:nvPr/>
        </p:nvSpPr>
        <p:spPr>
          <a:xfrm>
            <a:off x="7964889" y="7762337"/>
            <a:ext cx="1630691" cy="1630691"/>
          </a:xfrm>
          <a:custGeom>
            <a:avLst/>
            <a:gdLst/>
            <a:ahLst/>
            <a:cxnLst/>
            <a:rect l="l" t="t" r="r" b="b"/>
            <a:pathLst>
              <a:path w="1630691" h="1630691">
                <a:moveTo>
                  <a:pt x="0" y="0"/>
                </a:moveTo>
                <a:lnTo>
                  <a:pt x="1630691" y="0"/>
                </a:lnTo>
                <a:lnTo>
                  <a:pt x="1630691" y="1630690"/>
                </a:lnTo>
                <a:lnTo>
                  <a:pt x="0" y="1630690"/>
                </a:lnTo>
                <a:lnTo>
                  <a:pt x="0" y="0"/>
                </a:lnTo>
                <a:close/>
              </a:path>
            </a:pathLst>
          </a:custGeom>
          <a:blipFill>
            <a:blip r:embed="rId11"/>
            <a:stretch>
              <a:fillRect/>
            </a:stretch>
          </a:blipFill>
        </p:spPr>
      </p:sp>
      <p:sp>
        <p:nvSpPr>
          <p:cNvPr id="9" name="Freeform 9"/>
          <p:cNvSpPr/>
          <p:nvPr/>
        </p:nvSpPr>
        <p:spPr>
          <a:xfrm>
            <a:off x="8150583" y="3625415"/>
            <a:ext cx="1259304" cy="1259304"/>
          </a:xfrm>
          <a:custGeom>
            <a:avLst/>
            <a:gdLst/>
            <a:ahLst/>
            <a:cxnLst/>
            <a:rect l="l" t="t" r="r" b="b"/>
            <a:pathLst>
              <a:path w="1259304" h="1259304">
                <a:moveTo>
                  <a:pt x="0" y="0"/>
                </a:moveTo>
                <a:lnTo>
                  <a:pt x="1259304" y="0"/>
                </a:lnTo>
                <a:lnTo>
                  <a:pt x="1259304" y="1259304"/>
                </a:lnTo>
                <a:lnTo>
                  <a:pt x="0" y="1259304"/>
                </a:lnTo>
                <a:lnTo>
                  <a:pt x="0" y="0"/>
                </a:lnTo>
                <a:close/>
              </a:path>
            </a:pathLst>
          </a:custGeom>
          <a:blipFill>
            <a:blip r:embed="rId12"/>
            <a:stretch>
              <a:fillRect/>
            </a:stretch>
          </a:blipFill>
        </p:spPr>
      </p:sp>
      <p:sp>
        <p:nvSpPr>
          <p:cNvPr id="10" name="Freeform 10"/>
          <p:cNvSpPr/>
          <p:nvPr/>
        </p:nvSpPr>
        <p:spPr>
          <a:xfrm>
            <a:off x="8196534" y="5143500"/>
            <a:ext cx="1167402" cy="1167402"/>
          </a:xfrm>
          <a:custGeom>
            <a:avLst/>
            <a:gdLst/>
            <a:ahLst/>
            <a:cxnLst/>
            <a:rect l="l" t="t" r="r" b="b"/>
            <a:pathLst>
              <a:path w="1167402" h="1167402">
                <a:moveTo>
                  <a:pt x="0" y="0"/>
                </a:moveTo>
                <a:lnTo>
                  <a:pt x="1167402" y="0"/>
                </a:lnTo>
                <a:lnTo>
                  <a:pt x="1167402" y="1167402"/>
                </a:lnTo>
                <a:lnTo>
                  <a:pt x="0" y="1167402"/>
                </a:lnTo>
                <a:lnTo>
                  <a:pt x="0" y="0"/>
                </a:lnTo>
                <a:close/>
              </a:path>
            </a:pathLst>
          </a:custGeom>
          <a:blipFill>
            <a:blip r:embed="rId13"/>
            <a:stretch>
              <a:fillRect/>
            </a:stretch>
          </a:blipFill>
        </p:spPr>
      </p:sp>
      <p:sp>
        <p:nvSpPr>
          <p:cNvPr id="11" name="Freeform 11"/>
          <p:cNvSpPr/>
          <p:nvPr/>
        </p:nvSpPr>
        <p:spPr>
          <a:xfrm>
            <a:off x="8275029" y="6751926"/>
            <a:ext cx="1010411" cy="1010411"/>
          </a:xfrm>
          <a:custGeom>
            <a:avLst/>
            <a:gdLst/>
            <a:ahLst/>
            <a:cxnLst/>
            <a:rect l="l" t="t" r="r" b="b"/>
            <a:pathLst>
              <a:path w="1010411" h="1010411">
                <a:moveTo>
                  <a:pt x="0" y="0"/>
                </a:moveTo>
                <a:lnTo>
                  <a:pt x="1010411" y="0"/>
                </a:lnTo>
                <a:lnTo>
                  <a:pt x="1010411" y="1010411"/>
                </a:lnTo>
                <a:lnTo>
                  <a:pt x="0" y="1010411"/>
                </a:lnTo>
                <a:lnTo>
                  <a:pt x="0" y="0"/>
                </a:lnTo>
                <a:close/>
              </a:path>
            </a:pathLst>
          </a:custGeom>
          <a:blipFill>
            <a:blip r:embed="rId14"/>
            <a:stretch>
              <a:fillRect/>
            </a:stretch>
          </a:blipFill>
        </p:spPr>
      </p:sp>
      <p:sp>
        <p:nvSpPr>
          <p:cNvPr id="12" name="Freeform 12"/>
          <p:cNvSpPr/>
          <p:nvPr/>
        </p:nvSpPr>
        <p:spPr>
          <a:xfrm>
            <a:off x="6784153" y="2817437"/>
            <a:ext cx="690204" cy="5634321"/>
          </a:xfrm>
          <a:custGeom>
            <a:avLst/>
            <a:gdLst/>
            <a:ahLst/>
            <a:cxnLst/>
            <a:rect l="l" t="t" r="r" b="b"/>
            <a:pathLst>
              <a:path w="690204" h="5634321">
                <a:moveTo>
                  <a:pt x="0" y="0"/>
                </a:moveTo>
                <a:lnTo>
                  <a:pt x="690205" y="0"/>
                </a:lnTo>
                <a:lnTo>
                  <a:pt x="690205" y="5634322"/>
                </a:lnTo>
                <a:lnTo>
                  <a:pt x="0" y="563432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3" name="Freeform 13"/>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4" name="TextBox 14"/>
          <p:cNvSpPr txBox="1"/>
          <p:nvPr/>
        </p:nvSpPr>
        <p:spPr>
          <a:xfrm>
            <a:off x="2483844" y="1467162"/>
            <a:ext cx="5887242" cy="384083"/>
          </a:xfrm>
          <a:prstGeom prst="rect">
            <a:avLst/>
          </a:prstGeom>
        </p:spPr>
        <p:txBody>
          <a:bodyPr lIns="0" tIns="0" rIns="0" bIns="0" rtlCol="0" anchor="t">
            <a:spAutoFit/>
          </a:bodyPr>
          <a:lstStyle/>
          <a:p>
            <a:pPr algn="l">
              <a:lnSpc>
                <a:spcPts val="2813"/>
              </a:lnSpc>
            </a:pPr>
            <a:r>
              <a:rPr lang="en-US" sz="2489" b="1" spc="-74">
                <a:solidFill>
                  <a:srgbClr val="000000"/>
                </a:solidFill>
                <a:latin typeface="Poppins Bold"/>
                <a:ea typeface="Poppins Bold"/>
                <a:cs typeface="Poppins Bold"/>
                <a:sym typeface="Poppins Bold"/>
              </a:rPr>
              <a:t>HashiCorp Configuraton Language</a:t>
            </a:r>
          </a:p>
        </p:txBody>
      </p:sp>
      <p:sp>
        <p:nvSpPr>
          <p:cNvPr id="15" name="TextBox 15"/>
          <p:cNvSpPr txBox="1"/>
          <p:nvPr/>
        </p:nvSpPr>
        <p:spPr>
          <a:xfrm>
            <a:off x="9875867" y="2347793"/>
            <a:ext cx="4614069"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Terraform (.tf)</a:t>
            </a:r>
          </a:p>
        </p:txBody>
      </p:sp>
      <p:sp>
        <p:nvSpPr>
          <p:cNvPr id="16" name="TextBox 16"/>
          <p:cNvSpPr txBox="1"/>
          <p:nvPr/>
        </p:nvSpPr>
        <p:spPr>
          <a:xfrm>
            <a:off x="9875867" y="3763894"/>
            <a:ext cx="5233095"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Packer (.pkr.hcl)</a:t>
            </a:r>
          </a:p>
        </p:txBody>
      </p:sp>
      <p:sp>
        <p:nvSpPr>
          <p:cNvPr id="17" name="TextBox 17"/>
          <p:cNvSpPr txBox="1"/>
          <p:nvPr/>
        </p:nvSpPr>
        <p:spPr>
          <a:xfrm>
            <a:off x="9875867" y="5236028"/>
            <a:ext cx="5399782"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Nomad (.nomad)</a:t>
            </a:r>
          </a:p>
        </p:txBody>
      </p:sp>
      <p:sp>
        <p:nvSpPr>
          <p:cNvPr id="18" name="TextBox 18"/>
          <p:cNvSpPr txBox="1"/>
          <p:nvPr/>
        </p:nvSpPr>
        <p:spPr>
          <a:xfrm>
            <a:off x="9933140" y="6704148"/>
            <a:ext cx="1714699"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Vault</a:t>
            </a:r>
          </a:p>
        </p:txBody>
      </p:sp>
      <p:sp>
        <p:nvSpPr>
          <p:cNvPr id="19" name="TextBox 19"/>
          <p:cNvSpPr txBox="1"/>
          <p:nvPr/>
        </p:nvSpPr>
        <p:spPr>
          <a:xfrm>
            <a:off x="9875867" y="8077171"/>
            <a:ext cx="4030464"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Consul (.hcl)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502894" y="2886567"/>
            <a:ext cx="13872131" cy="4099815"/>
          </a:xfrm>
          <a:prstGeom prst="rect">
            <a:avLst/>
          </a:prstGeom>
        </p:spPr>
        <p:txBody>
          <a:bodyPr lIns="0" tIns="0" rIns="0" bIns="0" rtlCol="0" anchor="t">
            <a:spAutoFit/>
          </a:bodyPr>
          <a:lstStyle/>
          <a:p>
            <a:pPr marL="537525" lvl="1" indent="-268762" algn="l">
              <a:lnSpc>
                <a:spcPts val="4680"/>
              </a:lnSpc>
              <a:buAutoNum type="arabicPeriod"/>
            </a:pPr>
            <a:r>
              <a:rPr lang="en-US" sz="2489" b="1" spc="-74">
                <a:solidFill>
                  <a:srgbClr val="000000"/>
                </a:solidFill>
                <a:latin typeface="Poppins Bold"/>
                <a:ea typeface="Poppins Bold"/>
                <a:cs typeface="Poppins Bold"/>
                <a:sym typeface="Poppins Bold"/>
              </a:rPr>
              <a:t> Comments</a:t>
            </a:r>
          </a:p>
          <a:p>
            <a:pPr marL="537525" lvl="1" indent="-268762" algn="l">
              <a:lnSpc>
                <a:spcPts val="4680"/>
              </a:lnSpc>
              <a:buAutoNum type="arabicPeriod"/>
            </a:pPr>
            <a:r>
              <a:rPr lang="en-US" sz="2489" b="1" spc="-74">
                <a:solidFill>
                  <a:srgbClr val="000000"/>
                </a:solidFill>
                <a:latin typeface="Poppins Bold"/>
                <a:ea typeface="Poppins Bold"/>
                <a:cs typeface="Poppins Bold"/>
                <a:sym typeface="Poppins Bold"/>
              </a:rPr>
              <a:t> Blocks</a:t>
            </a:r>
          </a:p>
          <a:p>
            <a:pPr marL="537525" lvl="1" indent="-268762" algn="l">
              <a:lnSpc>
                <a:spcPts val="4680"/>
              </a:lnSpc>
              <a:buAutoNum type="arabicPeriod"/>
            </a:pPr>
            <a:r>
              <a:rPr lang="en-US" sz="2489" b="1" spc="-74">
                <a:solidFill>
                  <a:srgbClr val="000000"/>
                </a:solidFill>
                <a:latin typeface="Poppins Bold"/>
                <a:ea typeface="Poppins Bold"/>
                <a:cs typeface="Poppins Bold"/>
                <a:sym typeface="Poppins Bold"/>
              </a:rPr>
              <a:t> Attributes</a:t>
            </a:r>
          </a:p>
          <a:p>
            <a:pPr marL="537525" lvl="1" indent="-268762" algn="l">
              <a:lnSpc>
                <a:spcPts val="4680"/>
              </a:lnSpc>
              <a:buAutoNum type="arabicPeriod"/>
            </a:pPr>
            <a:r>
              <a:rPr lang="en-US" sz="2489" b="1" spc="-74">
                <a:solidFill>
                  <a:srgbClr val="000000"/>
                </a:solidFill>
                <a:latin typeface="Poppins Bold"/>
                <a:ea typeface="Poppins Bold"/>
                <a:cs typeface="Poppins Bold"/>
                <a:sym typeface="Poppins Bold"/>
              </a:rPr>
              <a:t> Data Types</a:t>
            </a:r>
          </a:p>
          <a:p>
            <a:pPr marL="537525" lvl="1" indent="-268762" algn="l">
              <a:lnSpc>
                <a:spcPts val="4680"/>
              </a:lnSpc>
              <a:buAutoNum type="arabicPeriod"/>
            </a:pPr>
            <a:r>
              <a:rPr lang="en-US" sz="2489" b="1" spc="-74">
                <a:solidFill>
                  <a:srgbClr val="000000"/>
                </a:solidFill>
                <a:latin typeface="Poppins Bold"/>
                <a:ea typeface="Poppins Bold"/>
                <a:cs typeface="Poppins Bold"/>
                <a:sym typeface="Poppins Bold"/>
              </a:rPr>
              <a:t> Conditionals</a:t>
            </a:r>
          </a:p>
          <a:p>
            <a:pPr marL="537525" lvl="1" indent="-268762" algn="l">
              <a:lnSpc>
                <a:spcPts val="4680"/>
              </a:lnSpc>
              <a:buAutoNum type="arabicPeriod"/>
            </a:pPr>
            <a:r>
              <a:rPr lang="en-US" sz="2489" b="1" spc="-74">
                <a:solidFill>
                  <a:srgbClr val="000000"/>
                </a:solidFill>
                <a:latin typeface="Poppins Bold"/>
                <a:ea typeface="Poppins Bold"/>
                <a:cs typeface="Poppins Bold"/>
                <a:sym typeface="Poppins Bold"/>
              </a:rPr>
              <a:t> Functions</a:t>
            </a:r>
          </a:p>
          <a:p>
            <a:pPr marL="537525" lvl="1" indent="-268762" algn="l">
              <a:lnSpc>
                <a:spcPts val="4680"/>
              </a:lnSpc>
              <a:buAutoNum type="arabicPeriod"/>
            </a:pPr>
            <a:r>
              <a:rPr lang="en-US" sz="2489" b="1" spc="-74">
                <a:solidFill>
                  <a:srgbClr val="000000"/>
                </a:solidFill>
                <a:latin typeface="Poppins Bold"/>
                <a:ea typeface="Poppins Bold"/>
                <a:cs typeface="Poppins Bold"/>
                <a:sym typeface="Poppins Bold"/>
              </a:rPr>
              <a:t> Resource Dependencies</a:t>
            </a:r>
          </a:p>
        </p:txBody>
      </p:sp>
      <p:sp>
        <p:nvSpPr>
          <p:cNvPr id="7" name="Freeform 7"/>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2483844" y="1467162"/>
            <a:ext cx="5887242" cy="384083"/>
          </a:xfrm>
          <a:prstGeom prst="rect">
            <a:avLst/>
          </a:prstGeom>
        </p:spPr>
        <p:txBody>
          <a:bodyPr lIns="0" tIns="0" rIns="0" bIns="0" rtlCol="0" anchor="t">
            <a:spAutoFit/>
          </a:bodyPr>
          <a:lstStyle/>
          <a:p>
            <a:pPr algn="l">
              <a:lnSpc>
                <a:spcPts val="2813"/>
              </a:lnSpc>
            </a:pPr>
            <a:r>
              <a:rPr lang="en-US" sz="2489" b="1" spc="-74">
                <a:solidFill>
                  <a:srgbClr val="000000"/>
                </a:solidFill>
                <a:latin typeface="Poppins Bold"/>
                <a:ea typeface="Poppins Bold"/>
                <a:cs typeface="Poppins Bold"/>
                <a:sym typeface="Poppins Bold"/>
              </a:rPr>
              <a:t>HCL cơ bản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1534</Words>
  <Application>Microsoft Office PowerPoint</Application>
  <PresentationFormat>Custom</PresentationFormat>
  <Paragraphs>187</Paragraphs>
  <Slides>34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Roboto Bold</vt:lpstr>
      <vt:lpstr>Montserrat Bold</vt:lpstr>
      <vt:lpstr>Poppins</vt:lpstr>
      <vt:lpstr>Arial</vt:lpstr>
      <vt:lpstr>Canva Sans Bold</vt:lpstr>
      <vt:lpstr>Montserrat</vt:lpstr>
      <vt:lpstr>Poppins Italics</vt:lpstr>
      <vt:lpstr>Montserrat Ultra-Bold</vt:lpstr>
      <vt:lpstr>Calibri</vt:lpstr>
      <vt:lpstr>Montserrat Italics</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Terraform</dc:title>
  <cp:lastModifiedBy>Huân Nguyễn</cp:lastModifiedBy>
  <cp:revision>5</cp:revision>
  <dcterms:created xsi:type="dcterms:W3CDTF">2006-08-16T00:00:00Z</dcterms:created>
  <dcterms:modified xsi:type="dcterms:W3CDTF">2024-10-01T08:58:01Z</dcterms:modified>
  <dc:identifier>DAGEUyq0uVM</dc:identifier>
</cp:coreProperties>
</file>